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gDRHWRbxvoccaIWOf816CALTKD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0BC3F04-8EC2-40C7-A0E0-22A8D4FD1F75}">
  <a:tblStyle styleId="{90BC3F04-8EC2-40C7-A0E0-22A8D4FD1F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5b8cfef4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5b8cfef4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75b8cfef4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a6d9dc25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a6d9dc25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7a6d9dc25c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5b8cfef43_6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75b8cfef43_6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a6de6bb9d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a6de6bb9d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7a6de6bb9d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a6d9dc25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a6d9dc25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7a6d9dc25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6" name="Shape 16"/>
        <p:cNvGrpSpPr/>
        <p:nvPr/>
      </p:nvGrpSpPr>
      <p:grpSpPr>
        <a:xfrm>
          <a:off x="0" y="0"/>
          <a:ext cx="0" cy="0"/>
          <a:chOff x="0" y="0"/>
          <a:chExt cx="0" cy="0"/>
        </a:xfrm>
      </p:grpSpPr>
      <p:sp>
        <p:nvSpPr>
          <p:cNvPr id="17" name="Google Shape;17;p19"/>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9"/>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9"/>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9"/>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21" name="Google Shape;21;p1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4" name="Google Shape;24;p19"/>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0" name="Shape 80"/>
        <p:cNvGrpSpPr/>
        <p:nvPr/>
      </p:nvGrpSpPr>
      <p:grpSpPr>
        <a:xfrm>
          <a:off x="0" y="0"/>
          <a:ext cx="0" cy="0"/>
          <a:chOff x="0" y="0"/>
          <a:chExt cx="0" cy="0"/>
        </a:xfrm>
      </p:grpSpPr>
      <p:sp>
        <p:nvSpPr>
          <p:cNvPr id="81" name="Google Shape;81;p2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8"/>
          <p:cNvSpPr txBox="1"/>
          <p:nvPr>
            <p:ph idx="1" type="body"/>
          </p:nvPr>
        </p:nvSpPr>
        <p:spPr>
          <a:xfrm rot="5400000">
            <a:off x="3872484"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3" name="Google Shape;83;p2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86" name="Shape 86"/>
        <p:cNvGrpSpPr/>
        <p:nvPr/>
      </p:nvGrpSpPr>
      <p:grpSpPr>
        <a:xfrm>
          <a:off x="0" y="0"/>
          <a:ext cx="0" cy="0"/>
          <a:chOff x="0" y="0"/>
          <a:chExt cx="0" cy="0"/>
        </a:xfrm>
      </p:grpSpPr>
      <p:sp>
        <p:nvSpPr>
          <p:cNvPr id="87" name="Google Shape;87;p29"/>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9"/>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9" name="Google Shape;89;p2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92" name="Google Shape;92;p29"/>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2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2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31" name="Shape 31"/>
        <p:cNvGrpSpPr/>
        <p:nvPr/>
      </p:nvGrpSpPr>
      <p:grpSpPr>
        <a:xfrm>
          <a:off x="0" y="0"/>
          <a:ext cx="0" cy="0"/>
          <a:chOff x="0" y="0"/>
          <a:chExt cx="0" cy="0"/>
        </a:xfrm>
      </p:grpSpPr>
      <p:sp>
        <p:nvSpPr>
          <p:cNvPr id="32" name="Google Shape;32;p21"/>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1"/>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1"/>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6" name="Google Shape;36;p2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39" name="Google Shape;39;p21"/>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 name="Shape 40"/>
        <p:cNvGrpSpPr/>
        <p:nvPr/>
      </p:nvGrpSpPr>
      <p:grpSpPr>
        <a:xfrm>
          <a:off x="0" y="0"/>
          <a:ext cx="0" cy="0"/>
          <a:chOff x="0" y="0"/>
          <a:chExt cx="0" cy="0"/>
        </a:xfrm>
      </p:grpSpPr>
      <p:sp>
        <p:nvSpPr>
          <p:cNvPr id="41" name="Google Shape;41;p2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22"/>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2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2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3"/>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23"/>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23"/>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23"/>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2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2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1" name="Shape 61"/>
        <p:cNvGrpSpPr/>
        <p:nvPr/>
      </p:nvGrpSpPr>
      <p:grpSpPr>
        <a:xfrm>
          <a:off x="0" y="0"/>
          <a:ext cx="0" cy="0"/>
          <a:chOff x="0" y="0"/>
          <a:chExt cx="0" cy="0"/>
        </a:xfrm>
      </p:grpSpPr>
      <p:sp>
        <p:nvSpPr>
          <p:cNvPr id="62" name="Google Shape;62;p2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26"/>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6"/>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68" name="Google Shape;68;p26"/>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9" name="Google Shape;69;p2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2" name="Shape 72"/>
        <p:cNvGrpSpPr/>
        <p:nvPr/>
      </p:nvGrpSpPr>
      <p:grpSpPr>
        <a:xfrm>
          <a:off x="0" y="0"/>
          <a:ext cx="0" cy="0"/>
          <a:chOff x="0" y="0"/>
          <a:chExt cx="0" cy="0"/>
        </a:xfrm>
      </p:grpSpPr>
      <p:sp>
        <p:nvSpPr>
          <p:cNvPr id="73" name="Google Shape;73;p27"/>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7"/>
          <p:cNvSpPr/>
          <p:nvPr>
            <p:ph idx="2" type="pic"/>
          </p:nvPr>
        </p:nvSpPr>
        <p:spPr>
          <a:xfrm>
            <a:off x="0" y="-1"/>
            <a:ext cx="12188952" cy="4572000"/>
          </a:xfrm>
          <a:prstGeom prst="rect">
            <a:avLst/>
          </a:prstGeom>
          <a:solidFill>
            <a:srgbClr val="76CEEF"/>
          </a:solidFill>
          <a:ln>
            <a:noFill/>
          </a:ln>
        </p:spPr>
        <p:txBody>
          <a:bodyPr anchorCtr="0" anchor="t" bIns="45700" lIns="457200" spcFirstLastPara="1" rIns="45700" wrap="square" tIns="365750">
            <a:normAutofit/>
          </a:bodyPr>
          <a:lstStyle>
            <a:lvl1pPr lvl="0" marR="0" rtl="0" algn="l">
              <a:lnSpc>
                <a:spcPct val="90000"/>
              </a:lnSpc>
              <a:spcBef>
                <a:spcPts val="1200"/>
              </a:spcBef>
              <a:spcAft>
                <a:spcPts val="0"/>
              </a:spcAft>
              <a:buClr>
                <a:schemeClr val="accent1"/>
              </a:buClr>
              <a:buSzPts val="3200"/>
              <a:buFont typeface="Twentieth Century"/>
              <a:buNone/>
              <a:defRPr b="0" i="0" sz="3200" u="none" cap="none" strike="noStrike">
                <a:solidFill>
                  <a:schemeClr val="dk1"/>
                </a:solidFill>
                <a:latin typeface="Twentieth Century"/>
                <a:ea typeface="Twentieth Century"/>
                <a:cs typeface="Twentieth Century"/>
                <a:sym typeface="Twentieth Century"/>
              </a:defRPr>
            </a:lvl1pPr>
            <a:lvl2pPr lvl="1" marR="0" rtl="0" algn="l">
              <a:lnSpc>
                <a:spcPct val="90000"/>
              </a:lnSpc>
              <a:spcBef>
                <a:spcPts val="200"/>
              </a:spcBef>
              <a:spcAft>
                <a:spcPts val="0"/>
              </a:spcAft>
              <a:buClr>
                <a:schemeClr val="accent1"/>
              </a:buClr>
              <a:buSzPts val="2800"/>
              <a:buFont typeface="Noto Sans Symbols"/>
              <a:buNone/>
              <a:defRPr b="0" i="0" sz="2800" u="none" cap="none" strike="noStrike">
                <a:solidFill>
                  <a:schemeClr val="dk1"/>
                </a:solidFill>
                <a:latin typeface="Twentieth Century"/>
                <a:ea typeface="Twentieth Century"/>
                <a:cs typeface="Twentieth Century"/>
                <a:sym typeface="Twentieth Century"/>
              </a:defRPr>
            </a:lvl2pPr>
            <a:lvl3pPr lvl="2" marR="0" rtl="0" algn="l">
              <a:lnSpc>
                <a:spcPct val="90000"/>
              </a:lnSpc>
              <a:spcBef>
                <a:spcPts val="400"/>
              </a:spcBef>
              <a:spcAft>
                <a:spcPts val="0"/>
              </a:spcAft>
              <a:buClr>
                <a:schemeClr val="accent1"/>
              </a:buClr>
              <a:buSzPts val="2400"/>
              <a:buFont typeface="Noto Sans Symbols"/>
              <a:buNone/>
              <a:defRPr b="0" i="0" sz="2400" u="none" cap="none" strike="noStrike">
                <a:solidFill>
                  <a:schemeClr val="dk1"/>
                </a:solidFill>
                <a:latin typeface="Twentieth Century"/>
                <a:ea typeface="Twentieth Century"/>
                <a:cs typeface="Twentieth Century"/>
                <a:sym typeface="Twentieth Century"/>
              </a:defRPr>
            </a:lvl3pPr>
            <a:lvl4pPr lvl="3"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4pPr>
            <a:lvl5pPr lvl="4"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5pPr>
            <a:lvl6pPr lvl="5"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6pPr>
            <a:lvl7pPr lvl="6"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7pPr>
            <a:lvl8pPr lvl="7"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8pPr>
            <a:lvl9pPr lvl="8" marR="0" rtl="0" algn="l">
              <a:lnSpc>
                <a:spcPct val="90000"/>
              </a:lnSpc>
              <a:spcBef>
                <a:spcPts val="400"/>
              </a:spcBef>
              <a:spcAft>
                <a:spcPts val="40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9pPr>
          </a:lstStyle>
          <a:p/>
        </p:txBody>
      </p:sp>
      <p:sp>
        <p:nvSpPr>
          <p:cNvPr id="75" name="Google Shape;75;p27"/>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76" name="Google Shape;76;p2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79" name="Google Shape;79;p27"/>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2" name="Google Shape;12;p1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1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1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5" name="Google Shape;15;p18"/>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gif"/><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gi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github.com/facebookresearch/Detectron/" TargetMode="External"/><Relationship Id="rId4" Type="http://schemas.openxmlformats.org/officeDocument/2006/relationships/hyperlink" Target="https://github.com/facebookresearch/maskrcnn-benchmar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6" name="Shape 96"/>
        <p:cNvGrpSpPr/>
        <p:nvPr/>
      </p:nvGrpSpPr>
      <p:grpSpPr>
        <a:xfrm>
          <a:off x="0" y="0"/>
          <a:ext cx="0" cy="0"/>
          <a:chOff x="0" y="0"/>
          <a:chExt cx="0" cy="0"/>
        </a:xfrm>
      </p:grpSpPr>
      <p:sp>
        <p:nvSpPr>
          <p:cNvPr id="97" name="Google Shape;97;p1"/>
          <p:cNvSpPr/>
          <p:nvPr/>
        </p:nvSpPr>
        <p:spPr>
          <a:xfrm>
            <a:off x="3274" y="0"/>
            <a:ext cx="12188726" cy="68589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98" name="Google Shape;98;p1"/>
          <p:cNvPicPr preferRelativeResize="0"/>
          <p:nvPr/>
        </p:nvPicPr>
        <p:blipFill rotWithShape="1">
          <a:blip r:embed="rId3">
            <a:alphaModFix/>
          </a:blip>
          <a:srcRect b="-1" l="0" r="52444" t="0"/>
          <a:stretch/>
        </p:blipFill>
        <p:spPr>
          <a:xfrm>
            <a:off x="20" y="975"/>
            <a:ext cx="12191980" cy="6858000"/>
          </a:xfrm>
          <a:prstGeom prst="rect">
            <a:avLst/>
          </a:prstGeom>
          <a:noFill/>
          <a:ln>
            <a:noFill/>
          </a:ln>
        </p:spPr>
      </p:pic>
      <p:sp>
        <p:nvSpPr>
          <p:cNvPr id="99" name="Google Shape;99;p1"/>
          <p:cNvSpPr/>
          <p:nvPr/>
        </p:nvSpPr>
        <p:spPr>
          <a:xfrm>
            <a:off x="3896786" y="3064931"/>
            <a:ext cx="8295215" cy="2488568"/>
          </a:xfrm>
          <a:prstGeom prst="rect">
            <a:avLst/>
          </a:prstGeom>
          <a:solidFill>
            <a:srgbClr val="000001">
              <a:alpha val="74901"/>
            </a:srgbClr>
          </a:solidFill>
          <a:ln>
            <a:noFill/>
          </a:ln>
          <a:effectLst>
            <a:outerShdw blurRad="50800" rotWithShape="0" algn="ctr" dir="5400000" dist="127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00" name="Google Shape;100;p1"/>
          <p:cNvSpPr txBox="1"/>
          <p:nvPr>
            <p:ph type="ctrTitle"/>
          </p:nvPr>
        </p:nvSpPr>
        <p:spPr>
          <a:xfrm>
            <a:off x="4309349" y="3429000"/>
            <a:ext cx="7501651" cy="1090938"/>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rgbClr val="FFFFFF"/>
              </a:buClr>
              <a:buSzPts val="5000"/>
              <a:buFont typeface="Twentieth Century"/>
              <a:buNone/>
            </a:pPr>
            <a:r>
              <a:rPr lang="en-US">
                <a:solidFill>
                  <a:srgbClr val="FFFFFF"/>
                </a:solidFill>
              </a:rPr>
              <a:t>CANCER CELL ANALYSIS</a:t>
            </a:r>
            <a:endParaRPr/>
          </a:p>
        </p:txBody>
      </p:sp>
      <p:sp>
        <p:nvSpPr>
          <p:cNvPr id="101" name="Google Shape;101;p1"/>
          <p:cNvSpPr txBox="1"/>
          <p:nvPr>
            <p:ph idx="1" type="subTitle"/>
          </p:nvPr>
        </p:nvSpPr>
        <p:spPr>
          <a:xfrm>
            <a:off x="4309349" y="4779313"/>
            <a:ext cx="7501650" cy="51481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a:solidFill>
                  <a:schemeClr val="lt1"/>
                </a:solidFill>
              </a:rPr>
              <a:t>Ben Christian, Craig Gabel, Eric Helander, Jeffrey Kropelnicki</a:t>
            </a:r>
            <a:endParaRPr>
              <a:solidFill>
                <a:schemeClr val="lt1"/>
              </a:solidFill>
            </a:endParaRPr>
          </a:p>
        </p:txBody>
      </p:sp>
      <p:cxnSp>
        <p:nvCxnSpPr>
          <p:cNvPr id="102" name="Google Shape;102;p1"/>
          <p:cNvCxnSpPr/>
          <p:nvPr/>
        </p:nvCxnSpPr>
        <p:spPr>
          <a:xfrm>
            <a:off x="4309349" y="4666480"/>
            <a:ext cx="6832499" cy="0"/>
          </a:xfrm>
          <a:prstGeom prst="straightConnector1">
            <a:avLst/>
          </a:prstGeom>
          <a:noFill/>
          <a:ln cap="flat" cmpd="sng" w="22225">
            <a:solidFill>
              <a:srgbClr val="4AC4E3"/>
            </a:solidFill>
            <a:prstDash val="solid"/>
            <a:round/>
            <a:headEnd len="sm" w="sm" type="none"/>
            <a:tailEnd len="sm" w="sm" type="none"/>
          </a:ln>
          <a:effectLst>
            <a:outerShdw blurRad="50800" rotWithShape="0" algn="ctr" dir="5400000" dist="12700">
              <a:srgbClr val="000000">
                <a:alpha val="49803"/>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CELL OBJECT DETECTION RESULTS</a:t>
            </a:r>
            <a:endParaRPr/>
          </a:p>
        </p:txBody>
      </p:sp>
      <p:pic>
        <p:nvPicPr>
          <p:cNvPr id="167" name="Google Shape;167;p9"/>
          <p:cNvPicPr preferRelativeResize="0"/>
          <p:nvPr/>
        </p:nvPicPr>
        <p:blipFill rotWithShape="1">
          <a:blip r:embed="rId3">
            <a:alphaModFix/>
          </a:blip>
          <a:srcRect b="0" l="0" r="0" t="0"/>
          <a:stretch/>
        </p:blipFill>
        <p:spPr>
          <a:xfrm>
            <a:off x="4179849" y="2367625"/>
            <a:ext cx="2738273" cy="4295331"/>
          </a:xfrm>
          <a:prstGeom prst="rect">
            <a:avLst/>
          </a:prstGeom>
          <a:noFill/>
          <a:ln>
            <a:noFill/>
          </a:ln>
        </p:spPr>
      </p:pic>
      <p:sp>
        <p:nvSpPr>
          <p:cNvPr id="168" name="Google Shape;168;p9"/>
          <p:cNvSpPr txBox="1"/>
          <p:nvPr/>
        </p:nvSpPr>
        <p:spPr>
          <a:xfrm>
            <a:off x="4299721" y="1776200"/>
            <a:ext cx="268996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10000 Epochs, LR 0.00025</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mask_rcc_R_50FPN</a:t>
            </a:r>
            <a:endParaRPr/>
          </a:p>
        </p:txBody>
      </p:sp>
      <p:pic>
        <p:nvPicPr>
          <p:cNvPr id="169" name="Google Shape;169;p9"/>
          <p:cNvPicPr preferRelativeResize="0"/>
          <p:nvPr/>
        </p:nvPicPr>
        <p:blipFill rotWithShape="1">
          <a:blip r:embed="rId4">
            <a:alphaModFix/>
          </a:blip>
          <a:srcRect b="0" l="0" r="0" t="0"/>
          <a:stretch/>
        </p:blipFill>
        <p:spPr>
          <a:xfrm>
            <a:off x="1183842" y="2471540"/>
            <a:ext cx="2699174" cy="4223857"/>
          </a:xfrm>
          <a:prstGeom prst="rect">
            <a:avLst/>
          </a:prstGeom>
          <a:noFill/>
          <a:ln>
            <a:noFill/>
          </a:ln>
        </p:spPr>
      </p:pic>
      <p:sp>
        <p:nvSpPr>
          <p:cNvPr id="170" name="Google Shape;170;p9"/>
          <p:cNvSpPr txBox="1"/>
          <p:nvPr/>
        </p:nvSpPr>
        <p:spPr>
          <a:xfrm>
            <a:off x="1446323" y="1800668"/>
            <a:ext cx="24366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300 Epochs, LR 0.00025</a:t>
            </a:r>
            <a:endParaRPr/>
          </a:p>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mask_rcc_R_50FPN</a:t>
            </a:r>
            <a:endParaRPr/>
          </a:p>
        </p:txBody>
      </p:sp>
      <p:pic>
        <p:nvPicPr>
          <p:cNvPr id="171" name="Google Shape;171;p9"/>
          <p:cNvPicPr preferRelativeResize="0"/>
          <p:nvPr/>
        </p:nvPicPr>
        <p:blipFill rotWithShape="1">
          <a:blip r:embed="rId5">
            <a:alphaModFix/>
          </a:blip>
          <a:srcRect b="0" l="0" r="0" t="0"/>
          <a:stretch/>
        </p:blipFill>
        <p:spPr>
          <a:xfrm>
            <a:off x="7214953" y="2451514"/>
            <a:ext cx="2639559" cy="4295331"/>
          </a:xfrm>
          <a:prstGeom prst="rect">
            <a:avLst/>
          </a:prstGeom>
          <a:noFill/>
          <a:ln>
            <a:noFill/>
          </a:ln>
        </p:spPr>
      </p:pic>
      <p:sp>
        <p:nvSpPr>
          <p:cNvPr id="172" name="Google Shape;172;p9"/>
          <p:cNvSpPr txBox="1"/>
          <p:nvPr/>
        </p:nvSpPr>
        <p:spPr>
          <a:xfrm>
            <a:off x="7189748" y="1781624"/>
            <a:ext cx="268996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20000 Epochs, LR 0.00025</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mask_rcc_R_101FPN</a:t>
            </a:r>
            <a:endParaRPr/>
          </a:p>
        </p:txBody>
      </p:sp>
      <p:sp>
        <p:nvSpPr>
          <p:cNvPr id="173" name="Google Shape;173;p9"/>
          <p:cNvSpPr txBox="1"/>
          <p:nvPr/>
        </p:nvSpPr>
        <p:spPr>
          <a:xfrm>
            <a:off x="9772302" y="2701033"/>
            <a:ext cx="220326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Total Loss: 0.738</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Loss CLS: 0.057</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Loss_box_reg: 0.147</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Loss_mask: 0.291</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Loss_rpn_cls: 0.016</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Loss_rpn_lov: 0.213</a:t>
            </a:r>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CELL OBJECT DETECTION CHALLENGES </a:t>
            </a:r>
            <a:endParaRPr/>
          </a:p>
        </p:txBody>
      </p:sp>
      <p:sp>
        <p:nvSpPr>
          <p:cNvPr id="179" name="Google Shape;179;p1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Font typeface="Arial"/>
              <a:buChar char="•"/>
            </a:pPr>
            <a:r>
              <a:rPr lang="en-US"/>
              <a:t> Object Detection worked well</a:t>
            </a:r>
            <a:endParaRPr/>
          </a:p>
          <a:p>
            <a:pPr indent="-139700" lvl="0" marL="91440" rtl="0" algn="l">
              <a:lnSpc>
                <a:spcPct val="90000"/>
              </a:lnSpc>
              <a:spcBef>
                <a:spcPts val="1400"/>
              </a:spcBef>
              <a:spcAft>
                <a:spcPts val="0"/>
              </a:spcAft>
              <a:buSzPts val="2200"/>
              <a:buFont typeface="Arial"/>
              <a:buChar char="•"/>
            </a:pPr>
            <a:r>
              <a:rPr lang="en-US"/>
              <a:t> Masking was a challenge</a:t>
            </a:r>
            <a:endParaRPr/>
          </a:p>
          <a:p>
            <a:pPr indent="-137159" lvl="1" marL="265176" rtl="0" algn="l">
              <a:lnSpc>
                <a:spcPct val="90000"/>
              </a:lnSpc>
              <a:spcBef>
                <a:spcPts val="400"/>
              </a:spcBef>
              <a:spcAft>
                <a:spcPts val="0"/>
              </a:spcAft>
              <a:buSzPts val="1800"/>
              <a:buFont typeface="Arial"/>
              <a:buChar char="•"/>
            </a:pPr>
            <a:r>
              <a:rPr lang="en-US"/>
              <a:t>Adjusted Epochs</a:t>
            </a:r>
            <a:endParaRPr/>
          </a:p>
          <a:p>
            <a:pPr indent="-137159" lvl="1" marL="265176" rtl="0" algn="l">
              <a:lnSpc>
                <a:spcPct val="90000"/>
              </a:lnSpc>
              <a:spcBef>
                <a:spcPts val="600"/>
              </a:spcBef>
              <a:spcAft>
                <a:spcPts val="0"/>
              </a:spcAft>
              <a:buSzPts val="1800"/>
              <a:buFont typeface="Arial"/>
              <a:buChar char="•"/>
            </a:pPr>
            <a:r>
              <a:rPr lang="en-US"/>
              <a:t>Adjusted Learning Rates</a:t>
            </a:r>
            <a:endParaRPr/>
          </a:p>
          <a:p>
            <a:pPr indent="-137159" lvl="1" marL="265176" rtl="0" algn="l">
              <a:lnSpc>
                <a:spcPct val="90000"/>
              </a:lnSpc>
              <a:spcBef>
                <a:spcPts val="600"/>
              </a:spcBef>
              <a:spcAft>
                <a:spcPts val="0"/>
              </a:spcAft>
              <a:buSzPts val="1800"/>
              <a:buFont typeface="Arial"/>
              <a:buChar char="•"/>
            </a:pPr>
            <a:r>
              <a:rPr lang="en-US"/>
              <a:t>Adjusted Network Architectures</a:t>
            </a:r>
            <a:endParaRPr/>
          </a:p>
          <a:p>
            <a:pPr indent="-137159" lvl="1" marL="265176" rtl="0" algn="l">
              <a:lnSpc>
                <a:spcPct val="90000"/>
              </a:lnSpc>
              <a:spcBef>
                <a:spcPts val="600"/>
              </a:spcBef>
              <a:spcAft>
                <a:spcPts val="0"/>
              </a:spcAft>
              <a:buSzPts val="1800"/>
              <a:buFont typeface="Arial"/>
              <a:buChar char="•"/>
            </a:pPr>
            <a:r>
              <a:rPr lang="en-US"/>
              <a:t>Lastly Adjusted image sets for training and validation.</a:t>
            </a:r>
            <a:endParaRPr/>
          </a:p>
          <a:p>
            <a:pPr indent="-137159" lvl="2" marL="448056" rtl="0" algn="l">
              <a:lnSpc>
                <a:spcPct val="90000"/>
              </a:lnSpc>
              <a:spcBef>
                <a:spcPts val="600"/>
              </a:spcBef>
              <a:spcAft>
                <a:spcPts val="0"/>
              </a:spcAft>
              <a:buSzPts val="1400"/>
              <a:buFont typeface="Arial"/>
              <a:buChar char="•"/>
            </a:pPr>
            <a:r>
              <a:rPr lang="en-US"/>
              <a:t>Some of the earlier images and later images in the data set were harder for the annotation program to annotated (due to extra white in the images)</a:t>
            </a:r>
            <a:endParaRPr/>
          </a:p>
          <a:p>
            <a:pPr indent="-137159" lvl="2" marL="448056" rtl="0" algn="l">
              <a:lnSpc>
                <a:spcPct val="90000"/>
              </a:lnSpc>
              <a:spcBef>
                <a:spcPts val="600"/>
              </a:spcBef>
              <a:spcAft>
                <a:spcPts val="0"/>
              </a:spcAft>
              <a:buSzPts val="1400"/>
              <a:buFont typeface="Arial"/>
              <a:buChar char="•"/>
            </a:pPr>
            <a:r>
              <a:rPr lang="en-US"/>
              <a:t>Took a subset that was visually checked and determined to look good, however, the results were very similar</a:t>
            </a:r>
            <a:endParaRPr/>
          </a:p>
          <a:p>
            <a:pPr indent="-48259" lvl="2" marL="448056" rtl="0" algn="l">
              <a:lnSpc>
                <a:spcPct val="90000"/>
              </a:lnSpc>
              <a:spcBef>
                <a:spcPts val="600"/>
              </a:spcBef>
              <a:spcAft>
                <a:spcPts val="0"/>
              </a:spcAft>
              <a:buSzPts val="1400"/>
              <a:buFont typeface="Arial"/>
              <a:buNone/>
            </a:pPr>
            <a:r>
              <a:t/>
            </a:r>
            <a:endParaRPr/>
          </a:p>
          <a:p>
            <a:pPr indent="-137159" lvl="1" marL="265176" rtl="0" algn="l">
              <a:lnSpc>
                <a:spcPct val="90000"/>
              </a:lnSpc>
              <a:spcBef>
                <a:spcPts val="600"/>
              </a:spcBef>
              <a:spcAft>
                <a:spcPts val="0"/>
              </a:spcAft>
              <a:buSzPts val="1800"/>
              <a:buFont typeface="Arial"/>
              <a:buChar char="•"/>
            </a:pPr>
            <a:r>
              <a:rPr lang="en-US"/>
              <a:t>In the end since the annotation program worked well in most cases decided to use the images that generated as the input for the future frame prediction</a:t>
            </a:r>
            <a:endParaRPr/>
          </a:p>
          <a:p>
            <a:pPr indent="-48259" lvl="2" marL="448056" rtl="0" algn="l">
              <a:lnSpc>
                <a:spcPct val="90000"/>
              </a:lnSpc>
              <a:spcBef>
                <a:spcPts val="600"/>
              </a:spcBef>
              <a:spcAft>
                <a:spcPts val="0"/>
              </a:spcAft>
              <a:buSzPts val="14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g75b8cfef43_0_0"/>
          <p:cNvSpPr txBox="1"/>
          <p:nvPr>
            <p:ph type="title"/>
          </p:nvPr>
        </p:nvSpPr>
        <p:spPr>
          <a:xfrm>
            <a:off x="1024128" y="585216"/>
            <a:ext cx="972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COMBINED IMAGE CREATION</a:t>
            </a:r>
            <a:endParaRPr/>
          </a:p>
        </p:txBody>
      </p:sp>
      <p:pic>
        <p:nvPicPr>
          <p:cNvPr id="186" name="Google Shape;186;g75b8cfef43_0_0"/>
          <p:cNvPicPr preferRelativeResize="0"/>
          <p:nvPr/>
        </p:nvPicPr>
        <p:blipFill>
          <a:blip r:embed="rId3">
            <a:alphaModFix/>
          </a:blip>
          <a:stretch>
            <a:fillRect/>
          </a:stretch>
        </p:blipFill>
        <p:spPr>
          <a:xfrm>
            <a:off x="1142003" y="1852225"/>
            <a:ext cx="2556399" cy="2013275"/>
          </a:xfrm>
          <a:prstGeom prst="rect">
            <a:avLst/>
          </a:prstGeom>
          <a:noFill/>
          <a:ln cap="flat" cmpd="sng" w="9525">
            <a:solidFill>
              <a:schemeClr val="dk2"/>
            </a:solidFill>
            <a:prstDash val="solid"/>
            <a:round/>
            <a:headEnd len="sm" w="sm" type="none"/>
            <a:tailEnd len="sm" w="sm" type="none"/>
          </a:ln>
        </p:spPr>
      </p:pic>
      <p:pic>
        <p:nvPicPr>
          <p:cNvPr id="187" name="Google Shape;187;g75b8cfef43_0_0"/>
          <p:cNvPicPr preferRelativeResize="0"/>
          <p:nvPr/>
        </p:nvPicPr>
        <p:blipFill>
          <a:blip r:embed="rId4">
            <a:alphaModFix/>
          </a:blip>
          <a:stretch>
            <a:fillRect/>
          </a:stretch>
        </p:blipFill>
        <p:spPr>
          <a:xfrm>
            <a:off x="4950925" y="1845950"/>
            <a:ext cx="2556400" cy="2025833"/>
          </a:xfrm>
          <a:prstGeom prst="rect">
            <a:avLst/>
          </a:prstGeom>
          <a:noFill/>
          <a:ln cap="flat" cmpd="sng" w="9525">
            <a:solidFill>
              <a:schemeClr val="dk2"/>
            </a:solidFill>
            <a:prstDash val="solid"/>
            <a:round/>
            <a:headEnd len="sm" w="sm" type="none"/>
            <a:tailEnd len="sm" w="sm" type="none"/>
          </a:ln>
        </p:spPr>
      </p:pic>
      <p:pic>
        <p:nvPicPr>
          <p:cNvPr id="188" name="Google Shape;188;g75b8cfef43_0_0"/>
          <p:cNvPicPr preferRelativeResize="0"/>
          <p:nvPr/>
        </p:nvPicPr>
        <p:blipFill>
          <a:blip r:embed="rId5">
            <a:alphaModFix/>
          </a:blip>
          <a:stretch>
            <a:fillRect/>
          </a:stretch>
        </p:blipFill>
        <p:spPr>
          <a:xfrm>
            <a:off x="1131335" y="4473850"/>
            <a:ext cx="2577736" cy="2025824"/>
          </a:xfrm>
          <a:prstGeom prst="rect">
            <a:avLst/>
          </a:prstGeom>
          <a:noFill/>
          <a:ln cap="flat" cmpd="sng" w="9525">
            <a:solidFill>
              <a:schemeClr val="dk2"/>
            </a:solidFill>
            <a:prstDash val="solid"/>
            <a:round/>
            <a:headEnd len="sm" w="sm" type="none"/>
            <a:tailEnd len="sm" w="sm" type="none"/>
          </a:ln>
        </p:spPr>
      </p:pic>
      <p:pic>
        <p:nvPicPr>
          <p:cNvPr id="189" name="Google Shape;189;g75b8cfef43_0_0"/>
          <p:cNvPicPr preferRelativeResize="0"/>
          <p:nvPr/>
        </p:nvPicPr>
        <p:blipFill>
          <a:blip r:embed="rId6">
            <a:alphaModFix/>
          </a:blip>
          <a:stretch>
            <a:fillRect/>
          </a:stretch>
        </p:blipFill>
        <p:spPr>
          <a:xfrm>
            <a:off x="4940251" y="4473454"/>
            <a:ext cx="2577749" cy="2026622"/>
          </a:xfrm>
          <a:prstGeom prst="rect">
            <a:avLst/>
          </a:prstGeom>
          <a:noFill/>
          <a:ln cap="flat" cmpd="sng" w="9525">
            <a:solidFill>
              <a:schemeClr val="dk2"/>
            </a:solidFill>
            <a:prstDash val="solid"/>
            <a:round/>
            <a:headEnd len="sm" w="sm" type="none"/>
            <a:tailEnd len="sm" w="sm" type="none"/>
          </a:ln>
        </p:spPr>
      </p:pic>
      <p:pic>
        <p:nvPicPr>
          <p:cNvPr id="190" name="Google Shape;190;g75b8cfef43_0_0"/>
          <p:cNvPicPr preferRelativeResize="0"/>
          <p:nvPr/>
        </p:nvPicPr>
        <p:blipFill>
          <a:blip r:embed="rId7">
            <a:alphaModFix/>
          </a:blip>
          <a:stretch>
            <a:fillRect/>
          </a:stretch>
        </p:blipFill>
        <p:spPr>
          <a:xfrm>
            <a:off x="8966675" y="3162084"/>
            <a:ext cx="2577749" cy="2033216"/>
          </a:xfrm>
          <a:prstGeom prst="rect">
            <a:avLst/>
          </a:prstGeom>
          <a:noFill/>
          <a:ln cap="flat" cmpd="sng" w="9525">
            <a:solidFill>
              <a:schemeClr val="dk2"/>
            </a:solidFill>
            <a:prstDash val="solid"/>
            <a:round/>
            <a:headEnd len="sm" w="sm" type="none"/>
            <a:tailEnd len="sm" w="sm" type="none"/>
          </a:ln>
        </p:spPr>
      </p:pic>
      <p:sp>
        <p:nvSpPr>
          <p:cNvPr id="191" name="Google Shape;191;g75b8cfef43_0_0"/>
          <p:cNvSpPr/>
          <p:nvPr/>
        </p:nvSpPr>
        <p:spPr>
          <a:xfrm>
            <a:off x="3922900" y="2630863"/>
            <a:ext cx="912000" cy="456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75b8cfef43_0_0"/>
          <p:cNvSpPr/>
          <p:nvPr/>
        </p:nvSpPr>
        <p:spPr>
          <a:xfrm>
            <a:off x="3868663" y="5258750"/>
            <a:ext cx="912000" cy="456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75b8cfef43_0_0"/>
          <p:cNvSpPr/>
          <p:nvPr/>
        </p:nvSpPr>
        <p:spPr>
          <a:xfrm rot="1455314">
            <a:off x="7666221" y="2630933"/>
            <a:ext cx="912118" cy="455997"/>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75b8cfef43_0_0"/>
          <p:cNvSpPr/>
          <p:nvPr/>
        </p:nvSpPr>
        <p:spPr>
          <a:xfrm rot="-1231642">
            <a:off x="7728583" y="5297103"/>
            <a:ext cx="912008" cy="456145"/>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11"/>
          <p:cNvSpPr/>
          <p:nvPr/>
        </p:nvSpPr>
        <p:spPr>
          <a:xfrm>
            <a:off x="2391150" y="2000075"/>
            <a:ext cx="7409700" cy="4366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COMBINED IMAGE VIDEO</a:t>
            </a:r>
            <a:endParaRPr/>
          </a:p>
        </p:txBody>
      </p:sp>
      <p:pic>
        <p:nvPicPr>
          <p:cNvPr id="201" name="Google Shape;201;p11"/>
          <p:cNvPicPr preferRelativeResize="0"/>
          <p:nvPr/>
        </p:nvPicPr>
        <p:blipFill>
          <a:blip r:embed="rId3">
            <a:alphaModFix/>
          </a:blip>
          <a:stretch>
            <a:fillRect/>
          </a:stretch>
        </p:blipFill>
        <p:spPr>
          <a:xfrm>
            <a:off x="2607113" y="2237232"/>
            <a:ext cx="6977774" cy="39249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1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FUTURE FRAME PREDICTION:</a:t>
            </a:r>
            <a:endParaRPr/>
          </a:p>
          <a:p>
            <a:pPr indent="0" lvl="0" marL="0" rtl="0" algn="l">
              <a:lnSpc>
                <a:spcPct val="80000"/>
              </a:lnSpc>
              <a:spcBef>
                <a:spcPts val="0"/>
              </a:spcBef>
              <a:spcAft>
                <a:spcPts val="0"/>
              </a:spcAft>
              <a:buClr>
                <a:srgbClr val="0C0C0C"/>
              </a:buClr>
              <a:buSzPts val="5000"/>
              <a:buFont typeface="Twentieth Century"/>
              <a:buNone/>
            </a:pPr>
            <a:r>
              <a:rPr lang="en-US"/>
              <a:t>Model Architecture</a:t>
            </a:r>
            <a:endParaRPr/>
          </a:p>
        </p:txBody>
      </p:sp>
      <p:sp>
        <p:nvSpPr>
          <p:cNvPr id="207" name="Google Shape;207;p12"/>
          <p:cNvSpPr txBox="1"/>
          <p:nvPr>
            <p:ph idx="1" type="body"/>
          </p:nvPr>
        </p:nvSpPr>
        <p:spPr>
          <a:xfrm>
            <a:off x="1024127" y="2286000"/>
            <a:ext cx="3554700" cy="4023300"/>
          </a:xfrm>
          <a:prstGeom prst="rect">
            <a:avLst/>
          </a:prstGeom>
          <a:noFill/>
          <a:ln>
            <a:noFill/>
          </a:ln>
        </p:spPr>
        <p:txBody>
          <a:bodyPr anchorCtr="0" anchor="t" bIns="45700" lIns="45700" spcFirstLastPara="1" rIns="45700" wrap="square" tIns="45700">
            <a:normAutofit/>
          </a:bodyPr>
          <a:lstStyle/>
          <a:p>
            <a:pPr indent="0" lvl="0" marL="0" rtl="0" algn="l">
              <a:spcBef>
                <a:spcPts val="1200"/>
              </a:spcBef>
              <a:spcAft>
                <a:spcPts val="0"/>
              </a:spcAft>
              <a:buNone/>
            </a:pPr>
            <a:r>
              <a:rPr lang="en-US" sz="1800">
                <a:latin typeface="Arial"/>
                <a:ea typeface="Arial"/>
                <a:cs typeface="Arial"/>
                <a:sym typeface="Arial"/>
              </a:rPr>
              <a:t>LSTM</a:t>
            </a:r>
            <a:endParaRPr sz="1800">
              <a:latin typeface="Arial"/>
              <a:ea typeface="Arial"/>
              <a:cs typeface="Arial"/>
              <a:sym typeface="Arial"/>
            </a:endParaRPr>
          </a:p>
          <a:p>
            <a:pPr indent="0" lvl="0" marL="0" rtl="0" algn="l">
              <a:spcBef>
                <a:spcPts val="200"/>
              </a:spcBef>
              <a:spcAft>
                <a:spcPts val="0"/>
              </a:spcAft>
              <a:buNone/>
            </a:pPr>
            <a:r>
              <a:rPr lang="en-US" sz="1800">
                <a:solidFill>
                  <a:srgbClr val="1CADE4"/>
                </a:solidFill>
                <a:latin typeface="Arial"/>
                <a:ea typeface="Arial"/>
                <a:cs typeface="Arial"/>
                <a:sym typeface="Arial"/>
              </a:rPr>
              <a:t>­	</a:t>
            </a:r>
            <a:r>
              <a:rPr lang="en-US" sz="1800">
                <a:latin typeface="Arial"/>
                <a:ea typeface="Arial"/>
                <a:cs typeface="Arial"/>
                <a:sym typeface="Arial"/>
              </a:rPr>
              <a:t>Sequence length = 15</a:t>
            </a:r>
            <a:endParaRPr sz="1800">
              <a:latin typeface="Arial"/>
              <a:ea typeface="Arial"/>
              <a:cs typeface="Arial"/>
              <a:sym typeface="Arial"/>
            </a:endParaRPr>
          </a:p>
          <a:p>
            <a:pPr indent="0" lvl="0" marL="0" rtl="0" algn="l">
              <a:spcBef>
                <a:spcPts val="400"/>
              </a:spcBef>
              <a:spcAft>
                <a:spcPts val="0"/>
              </a:spcAft>
              <a:buNone/>
            </a:pPr>
            <a:r>
              <a:rPr lang="en-US" sz="1800">
                <a:latin typeface="Arial"/>
                <a:ea typeface="Arial"/>
                <a:cs typeface="Arial"/>
                <a:sym typeface="Arial"/>
              </a:rPr>
              <a:t>		</a:t>
            </a:r>
            <a:r>
              <a:rPr lang="en-US" sz="1800">
                <a:latin typeface="Arial"/>
                <a:ea typeface="Arial"/>
                <a:cs typeface="Arial"/>
                <a:sym typeface="Arial"/>
              </a:rPr>
              <a:t>M-to-1 approach</a:t>
            </a:r>
            <a:endParaRPr sz="1800">
              <a:latin typeface="Arial"/>
              <a:ea typeface="Arial"/>
              <a:cs typeface="Arial"/>
              <a:sym typeface="Arial"/>
            </a:endParaRPr>
          </a:p>
          <a:p>
            <a:pPr indent="457200" lvl="0" marL="0" rtl="0" algn="l">
              <a:spcBef>
                <a:spcPts val="400"/>
              </a:spcBef>
              <a:spcAft>
                <a:spcPts val="0"/>
              </a:spcAft>
              <a:buNone/>
            </a:pPr>
            <a:r>
              <a:rPr lang="en-US" sz="1800">
                <a:solidFill>
                  <a:srgbClr val="1CADE4"/>
                </a:solidFill>
                <a:latin typeface="Arial"/>
                <a:ea typeface="Arial"/>
                <a:cs typeface="Arial"/>
                <a:sym typeface="Arial"/>
              </a:rPr>
              <a:t>­</a:t>
            </a:r>
            <a:r>
              <a:rPr lang="en-US" sz="1800">
                <a:latin typeface="Arial"/>
                <a:ea typeface="Arial"/>
                <a:cs typeface="Arial"/>
                <a:sym typeface="Arial"/>
              </a:rPr>
              <a:t>Total sequences = 765</a:t>
            </a:r>
            <a:endParaRPr sz="1800">
              <a:solidFill>
                <a:srgbClr val="1CADE4"/>
              </a:solidFill>
              <a:latin typeface="Arial"/>
              <a:ea typeface="Arial"/>
              <a:cs typeface="Arial"/>
              <a:sym typeface="Arial"/>
            </a:endParaRPr>
          </a:p>
          <a:p>
            <a:pPr indent="0" lvl="0" marL="0" rtl="0" algn="l">
              <a:spcBef>
                <a:spcPts val="400"/>
              </a:spcBef>
              <a:spcAft>
                <a:spcPts val="0"/>
              </a:spcAft>
              <a:buNone/>
            </a:pPr>
            <a:r>
              <a:t/>
            </a:r>
            <a:endParaRPr sz="1800">
              <a:solidFill>
                <a:srgbClr val="1CADE4"/>
              </a:solidFill>
              <a:latin typeface="Arial"/>
              <a:ea typeface="Arial"/>
              <a:cs typeface="Arial"/>
              <a:sym typeface="Arial"/>
            </a:endParaRPr>
          </a:p>
          <a:p>
            <a:pPr indent="0" lvl="0" marL="0" rtl="0" algn="l">
              <a:spcBef>
                <a:spcPts val="400"/>
              </a:spcBef>
              <a:spcAft>
                <a:spcPts val="0"/>
              </a:spcAft>
              <a:buNone/>
            </a:pPr>
            <a:r>
              <a:rPr lang="en-US" sz="1800">
                <a:latin typeface="Arial"/>
                <a:ea typeface="Arial"/>
                <a:cs typeface="Arial"/>
                <a:sym typeface="Arial"/>
              </a:rPr>
              <a:t>Compressed image dimension</a:t>
            </a:r>
            <a:endParaRPr sz="1800">
              <a:latin typeface="Arial"/>
              <a:ea typeface="Arial"/>
              <a:cs typeface="Arial"/>
              <a:sym typeface="Arial"/>
            </a:endParaRPr>
          </a:p>
          <a:p>
            <a:pPr indent="457200" lvl="0" marL="0" rtl="0" algn="l">
              <a:spcBef>
                <a:spcPts val="400"/>
              </a:spcBef>
              <a:spcAft>
                <a:spcPts val="0"/>
              </a:spcAft>
              <a:buNone/>
            </a:pPr>
            <a:r>
              <a:rPr lang="en-US" sz="1800">
                <a:solidFill>
                  <a:srgbClr val="1CADE4"/>
                </a:solidFill>
                <a:latin typeface="Arial"/>
                <a:ea typeface="Arial"/>
                <a:cs typeface="Arial"/>
                <a:sym typeface="Arial"/>
              </a:rPr>
              <a:t>­</a:t>
            </a:r>
            <a:r>
              <a:rPr lang="en-US" sz="1800">
                <a:latin typeface="Arial"/>
                <a:ea typeface="Arial"/>
                <a:cs typeface="Arial"/>
                <a:sym typeface="Arial"/>
              </a:rPr>
              <a:t>120 * 95 * 3</a:t>
            </a:r>
            <a:endParaRPr sz="1800">
              <a:latin typeface="Arial"/>
              <a:ea typeface="Arial"/>
              <a:cs typeface="Arial"/>
              <a:sym typeface="Arial"/>
            </a:endParaRPr>
          </a:p>
          <a:p>
            <a:pPr indent="0" lvl="0" marL="0" rtl="0" algn="l">
              <a:spcBef>
                <a:spcPts val="400"/>
              </a:spcBef>
              <a:spcAft>
                <a:spcPts val="400"/>
              </a:spcAft>
              <a:buNone/>
            </a:pPr>
            <a:r>
              <a:rPr lang="en-US" sz="1800">
                <a:solidFill>
                  <a:srgbClr val="1CADE4"/>
                </a:solidFill>
                <a:latin typeface="Arial"/>
                <a:ea typeface="Arial"/>
                <a:cs typeface="Arial"/>
                <a:sym typeface="Arial"/>
              </a:rPr>
              <a:t>­</a:t>
            </a:r>
            <a:endParaRPr/>
          </a:p>
        </p:txBody>
      </p:sp>
      <p:sp>
        <p:nvSpPr>
          <p:cNvPr id="208" name="Google Shape;208;p12"/>
          <p:cNvSpPr txBox="1"/>
          <p:nvPr>
            <p:ph idx="1" type="body"/>
          </p:nvPr>
        </p:nvSpPr>
        <p:spPr>
          <a:xfrm>
            <a:off x="4728727" y="2286000"/>
            <a:ext cx="3554700" cy="4023300"/>
          </a:xfrm>
          <a:prstGeom prst="rect">
            <a:avLst/>
          </a:prstGeom>
          <a:noFill/>
          <a:ln>
            <a:noFill/>
          </a:ln>
        </p:spPr>
        <p:txBody>
          <a:bodyPr anchorCtr="0" anchor="t" bIns="45700" lIns="45700" spcFirstLastPara="1" rIns="45700" wrap="square" tIns="45700">
            <a:noAutofit/>
          </a:bodyPr>
          <a:lstStyle/>
          <a:p>
            <a:pPr indent="0" lvl="0" marL="0" rtl="0" algn="l">
              <a:spcBef>
                <a:spcPts val="200"/>
              </a:spcBef>
              <a:spcAft>
                <a:spcPts val="0"/>
              </a:spcAft>
              <a:buNone/>
            </a:pPr>
            <a:r>
              <a:rPr lang="en-US" sz="1800">
                <a:latin typeface="Arial"/>
                <a:ea typeface="Arial"/>
                <a:cs typeface="Arial"/>
                <a:sym typeface="Arial"/>
              </a:rPr>
              <a:t>4 LSTM layers</a:t>
            </a:r>
            <a:endParaRPr sz="1800">
              <a:latin typeface="Arial"/>
              <a:ea typeface="Arial"/>
              <a:cs typeface="Arial"/>
              <a:sym typeface="Arial"/>
            </a:endParaRPr>
          </a:p>
          <a:p>
            <a:pPr indent="0" lvl="0" marL="457200" rtl="0" algn="l">
              <a:spcBef>
                <a:spcPts val="400"/>
              </a:spcBef>
              <a:spcAft>
                <a:spcPts val="0"/>
              </a:spcAft>
              <a:buNone/>
            </a:pPr>
            <a:r>
              <a:rPr lang="en-US" sz="1800">
                <a:solidFill>
                  <a:srgbClr val="1CADE4"/>
                </a:solidFill>
                <a:latin typeface="Arial"/>
                <a:ea typeface="Arial"/>
                <a:cs typeface="Arial"/>
                <a:sym typeface="Arial"/>
              </a:rPr>
              <a:t>­</a:t>
            </a:r>
            <a:r>
              <a:rPr lang="en-US" sz="1800">
                <a:latin typeface="Arial"/>
                <a:ea typeface="Arial"/>
                <a:cs typeface="Arial"/>
                <a:sym typeface="Arial"/>
              </a:rPr>
              <a:t>Filters = 90</a:t>
            </a:r>
            <a:endParaRPr sz="1800">
              <a:latin typeface="Arial"/>
              <a:ea typeface="Arial"/>
              <a:cs typeface="Arial"/>
              <a:sym typeface="Arial"/>
            </a:endParaRPr>
          </a:p>
          <a:p>
            <a:pPr indent="0" lvl="0" marL="457200" rtl="0" algn="l">
              <a:spcBef>
                <a:spcPts val="400"/>
              </a:spcBef>
              <a:spcAft>
                <a:spcPts val="0"/>
              </a:spcAft>
              <a:buNone/>
            </a:pPr>
            <a:r>
              <a:rPr lang="en-US" sz="1800">
                <a:solidFill>
                  <a:srgbClr val="1CADE4"/>
                </a:solidFill>
                <a:latin typeface="Arial"/>
                <a:ea typeface="Arial"/>
                <a:cs typeface="Arial"/>
                <a:sym typeface="Arial"/>
              </a:rPr>
              <a:t>­</a:t>
            </a:r>
            <a:r>
              <a:rPr lang="en-US" sz="1800">
                <a:latin typeface="Arial"/>
                <a:ea typeface="Arial"/>
                <a:cs typeface="Arial"/>
                <a:sym typeface="Arial"/>
              </a:rPr>
              <a:t>Kernel size = 3x3</a:t>
            </a:r>
            <a:endParaRPr sz="1800">
              <a:latin typeface="Arial"/>
              <a:ea typeface="Arial"/>
              <a:cs typeface="Arial"/>
              <a:sym typeface="Arial"/>
            </a:endParaRPr>
          </a:p>
          <a:p>
            <a:pPr indent="0" lvl="0" marL="457200" rtl="0" algn="l">
              <a:spcBef>
                <a:spcPts val="400"/>
              </a:spcBef>
              <a:spcAft>
                <a:spcPts val="0"/>
              </a:spcAft>
              <a:buNone/>
            </a:pPr>
            <a:r>
              <a:t/>
            </a:r>
            <a:endParaRPr sz="1800">
              <a:latin typeface="Arial"/>
              <a:ea typeface="Arial"/>
              <a:cs typeface="Arial"/>
              <a:sym typeface="Arial"/>
            </a:endParaRPr>
          </a:p>
          <a:p>
            <a:pPr indent="0" lvl="0" marL="0" rtl="0" algn="l">
              <a:spcBef>
                <a:spcPts val="400"/>
              </a:spcBef>
              <a:spcAft>
                <a:spcPts val="0"/>
              </a:spcAft>
              <a:buNone/>
            </a:pPr>
            <a:r>
              <a:rPr lang="en-US" sz="1800">
                <a:latin typeface="Arial"/>
                <a:ea typeface="Arial"/>
                <a:cs typeface="Arial"/>
                <a:sym typeface="Arial"/>
              </a:rPr>
              <a:t>Conv2D layer (output layer)</a:t>
            </a:r>
            <a:endParaRPr sz="1800">
              <a:latin typeface="Arial"/>
              <a:ea typeface="Arial"/>
              <a:cs typeface="Arial"/>
              <a:sym typeface="Arial"/>
            </a:endParaRPr>
          </a:p>
          <a:p>
            <a:pPr indent="0" lvl="0" marL="457200" rtl="0" algn="l">
              <a:spcBef>
                <a:spcPts val="400"/>
              </a:spcBef>
              <a:spcAft>
                <a:spcPts val="0"/>
              </a:spcAft>
              <a:buNone/>
            </a:pPr>
            <a:r>
              <a:rPr lang="en-US" sz="1800">
                <a:solidFill>
                  <a:schemeClr val="accent1"/>
                </a:solidFill>
                <a:latin typeface="Arial"/>
                <a:ea typeface="Arial"/>
                <a:cs typeface="Arial"/>
                <a:sym typeface="Arial"/>
              </a:rPr>
              <a:t>­</a:t>
            </a:r>
            <a:r>
              <a:rPr lang="en-US" sz="1800">
                <a:latin typeface="Arial"/>
                <a:ea typeface="Arial"/>
                <a:cs typeface="Arial"/>
                <a:sym typeface="Arial"/>
              </a:rPr>
              <a:t>Filters = 3</a:t>
            </a:r>
            <a:endParaRPr sz="1800">
              <a:latin typeface="Arial"/>
              <a:ea typeface="Arial"/>
              <a:cs typeface="Arial"/>
              <a:sym typeface="Arial"/>
            </a:endParaRPr>
          </a:p>
          <a:p>
            <a:pPr indent="0" lvl="0" marL="457200" rtl="0" algn="l">
              <a:spcBef>
                <a:spcPts val="400"/>
              </a:spcBef>
              <a:spcAft>
                <a:spcPts val="0"/>
              </a:spcAft>
              <a:buNone/>
            </a:pPr>
            <a:r>
              <a:rPr lang="en-US" sz="1800">
                <a:solidFill>
                  <a:schemeClr val="accent1"/>
                </a:solidFill>
                <a:latin typeface="Arial"/>
                <a:ea typeface="Arial"/>
                <a:cs typeface="Arial"/>
                <a:sym typeface="Arial"/>
              </a:rPr>
              <a:t>­</a:t>
            </a:r>
            <a:r>
              <a:rPr lang="en-US" sz="1800">
                <a:latin typeface="Arial"/>
                <a:ea typeface="Arial"/>
                <a:cs typeface="Arial"/>
                <a:sym typeface="Arial"/>
              </a:rPr>
              <a:t>Kernel size = 3x3</a:t>
            </a:r>
            <a:endParaRPr sz="1800">
              <a:latin typeface="Arial"/>
              <a:ea typeface="Arial"/>
              <a:cs typeface="Arial"/>
              <a:sym typeface="Arial"/>
            </a:endParaRPr>
          </a:p>
          <a:p>
            <a:pPr indent="0" lvl="0" marL="457200" rtl="0" algn="l">
              <a:spcBef>
                <a:spcPts val="400"/>
              </a:spcBef>
              <a:spcAft>
                <a:spcPts val="0"/>
              </a:spcAft>
              <a:buClr>
                <a:schemeClr val="dk1"/>
              </a:buClr>
              <a:buSzPts val="1100"/>
              <a:buFont typeface="Arial"/>
              <a:buNone/>
            </a:pPr>
            <a:r>
              <a:rPr lang="en-US" sz="1800">
                <a:solidFill>
                  <a:schemeClr val="accent1"/>
                </a:solidFill>
                <a:latin typeface="Arial"/>
                <a:ea typeface="Arial"/>
                <a:cs typeface="Arial"/>
                <a:sym typeface="Arial"/>
              </a:rPr>
              <a:t>­</a:t>
            </a:r>
            <a:r>
              <a:rPr lang="en-US" sz="1800">
                <a:latin typeface="Arial"/>
                <a:ea typeface="Arial"/>
                <a:cs typeface="Arial"/>
                <a:sym typeface="Arial"/>
              </a:rPr>
              <a:t>Activation = relu</a:t>
            </a:r>
            <a:endParaRPr sz="1800">
              <a:latin typeface="Arial"/>
              <a:ea typeface="Arial"/>
              <a:cs typeface="Arial"/>
              <a:sym typeface="Arial"/>
            </a:endParaRPr>
          </a:p>
          <a:p>
            <a:pPr indent="0" lvl="0" marL="0" rtl="0" algn="l">
              <a:spcBef>
                <a:spcPts val="400"/>
              </a:spcBef>
              <a:spcAft>
                <a:spcPts val="4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g7a6d9dc25c_0_7"/>
          <p:cNvSpPr txBox="1"/>
          <p:nvPr>
            <p:ph type="title"/>
          </p:nvPr>
        </p:nvSpPr>
        <p:spPr>
          <a:xfrm>
            <a:off x="1024128" y="585216"/>
            <a:ext cx="972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FUTURE FRAME PREDICTION 1.5: Prediction Methods</a:t>
            </a:r>
            <a:endParaRPr/>
          </a:p>
        </p:txBody>
      </p:sp>
      <p:sp>
        <p:nvSpPr>
          <p:cNvPr id="215" name="Google Shape;215;g7a6d9dc25c_0_7"/>
          <p:cNvSpPr txBox="1"/>
          <p:nvPr>
            <p:ph idx="1" type="body"/>
          </p:nvPr>
        </p:nvSpPr>
        <p:spPr>
          <a:xfrm>
            <a:off x="429750" y="2286000"/>
            <a:ext cx="4386900" cy="4572000"/>
          </a:xfrm>
          <a:prstGeom prst="rect">
            <a:avLst/>
          </a:prstGeom>
        </p:spPr>
        <p:txBody>
          <a:bodyPr anchorCtr="0" anchor="t" bIns="45700" lIns="45700" spcFirstLastPara="1" rIns="45700" wrap="square" tIns="45700">
            <a:noAutofit/>
          </a:bodyPr>
          <a:lstStyle/>
          <a:p>
            <a:pPr indent="0" lvl="0" marL="0" rtl="0" algn="l">
              <a:spcBef>
                <a:spcPts val="1200"/>
              </a:spcBef>
              <a:spcAft>
                <a:spcPts val="0"/>
              </a:spcAft>
              <a:buClr>
                <a:schemeClr val="dk1"/>
              </a:buClr>
              <a:buSzPts val="1100"/>
              <a:buFont typeface="Arial"/>
              <a:buNone/>
            </a:pPr>
            <a:r>
              <a:rPr lang="en-US" sz="1800">
                <a:latin typeface="Arial"/>
                <a:ea typeface="Arial"/>
                <a:cs typeface="Arial"/>
                <a:sym typeface="Arial"/>
              </a:rPr>
              <a:t>First method</a:t>
            </a:r>
            <a:endParaRPr sz="1800">
              <a:latin typeface="Arial"/>
              <a:ea typeface="Arial"/>
              <a:cs typeface="Arial"/>
              <a:sym typeface="Arial"/>
            </a:endParaRPr>
          </a:p>
          <a:p>
            <a:pPr indent="0" lvl="0" marL="0" rtl="0" algn="l">
              <a:spcBef>
                <a:spcPts val="200"/>
              </a:spcBef>
              <a:spcAft>
                <a:spcPts val="0"/>
              </a:spcAft>
              <a:buNone/>
            </a:pPr>
            <a:r>
              <a:t/>
            </a:r>
            <a:endParaRPr sz="1800">
              <a:latin typeface="Arial"/>
              <a:ea typeface="Arial"/>
              <a:cs typeface="Arial"/>
              <a:sym typeface="Arial"/>
            </a:endParaRPr>
          </a:p>
          <a:p>
            <a:pPr indent="-342900" lvl="0" marL="457200" rtl="0" algn="l">
              <a:spcBef>
                <a:spcPts val="400"/>
              </a:spcBef>
              <a:spcAft>
                <a:spcPts val="0"/>
              </a:spcAft>
              <a:buSzPts val="1800"/>
              <a:buFont typeface="Arial"/>
              <a:buChar char="●"/>
            </a:pPr>
            <a:r>
              <a:rPr lang="en-US" sz="1800">
                <a:solidFill>
                  <a:srgbClr val="1CADE4"/>
                </a:solidFill>
                <a:latin typeface="Arial"/>
                <a:ea typeface="Arial"/>
                <a:cs typeface="Arial"/>
                <a:sym typeface="Arial"/>
              </a:rPr>
              <a:t>­</a:t>
            </a:r>
            <a:r>
              <a:rPr lang="en-US" sz="1800">
                <a:latin typeface="Arial"/>
                <a:ea typeface="Arial"/>
                <a:cs typeface="Arial"/>
                <a:sym typeface="Arial"/>
              </a:rPr>
              <a:t>Predicted frames are never used as predictors</a:t>
            </a:r>
            <a:endParaRPr sz="1800">
              <a:latin typeface="Arial"/>
              <a:ea typeface="Arial"/>
              <a:cs typeface="Arial"/>
              <a:sym typeface="Arial"/>
            </a:endParaRPr>
          </a:p>
          <a:p>
            <a:pPr indent="0" lvl="0" marL="457200" rtl="0" algn="l">
              <a:spcBef>
                <a:spcPts val="400"/>
              </a:spcBef>
              <a:spcAft>
                <a:spcPts val="0"/>
              </a:spcAft>
              <a:buNone/>
            </a:pPr>
            <a:r>
              <a:t/>
            </a:r>
            <a:endParaRPr sz="1800">
              <a:latin typeface="Arial"/>
              <a:ea typeface="Arial"/>
              <a:cs typeface="Arial"/>
              <a:sym typeface="Arial"/>
            </a:endParaRPr>
          </a:p>
          <a:p>
            <a:pPr indent="-342900" lvl="0" marL="457200" rtl="0" algn="l">
              <a:spcBef>
                <a:spcPts val="400"/>
              </a:spcBef>
              <a:spcAft>
                <a:spcPts val="0"/>
              </a:spcAft>
              <a:buSzPts val="1800"/>
              <a:buFont typeface="Arial"/>
              <a:buChar char="●"/>
            </a:pPr>
            <a:r>
              <a:rPr lang="en-US" sz="1800">
                <a:latin typeface="Arial"/>
                <a:ea typeface="Arial"/>
                <a:cs typeface="Arial"/>
                <a:sym typeface="Arial"/>
              </a:rPr>
              <a:t>Meaning we can only ever predict 1 more frame than we actually have</a:t>
            </a:r>
            <a:endParaRPr sz="1800"/>
          </a:p>
        </p:txBody>
      </p:sp>
      <p:sp>
        <p:nvSpPr>
          <p:cNvPr id="216" name="Google Shape;216;g7a6d9dc25c_0_7"/>
          <p:cNvSpPr txBox="1"/>
          <p:nvPr>
            <p:ph idx="1" type="body"/>
          </p:nvPr>
        </p:nvSpPr>
        <p:spPr>
          <a:xfrm>
            <a:off x="6535700" y="2286000"/>
            <a:ext cx="4476600" cy="4572000"/>
          </a:xfrm>
          <a:prstGeom prst="rect">
            <a:avLst/>
          </a:prstGeom>
        </p:spPr>
        <p:txBody>
          <a:bodyPr anchorCtr="0" anchor="t" bIns="45700" lIns="45700" spcFirstLastPara="1" rIns="45700" wrap="square" tIns="45700">
            <a:noAutofit/>
          </a:bodyPr>
          <a:lstStyle/>
          <a:p>
            <a:pPr indent="0" lvl="0" marL="0" rtl="0" algn="l">
              <a:spcBef>
                <a:spcPts val="200"/>
              </a:spcBef>
              <a:spcAft>
                <a:spcPts val="0"/>
              </a:spcAft>
              <a:buClr>
                <a:schemeClr val="dk1"/>
              </a:buClr>
              <a:buSzPts val="1100"/>
              <a:buFont typeface="Arial"/>
              <a:buNone/>
            </a:pPr>
            <a:r>
              <a:rPr lang="en-US" sz="1800">
                <a:latin typeface="Arial"/>
                <a:ea typeface="Arial"/>
                <a:cs typeface="Arial"/>
                <a:sym typeface="Arial"/>
              </a:rPr>
              <a:t>Second method</a:t>
            </a:r>
            <a:endParaRPr sz="1800">
              <a:latin typeface="Arial"/>
              <a:ea typeface="Arial"/>
              <a:cs typeface="Arial"/>
              <a:sym typeface="Arial"/>
            </a:endParaRPr>
          </a:p>
          <a:p>
            <a:pPr indent="0" lvl="0" marL="457200" rtl="0" algn="l">
              <a:spcBef>
                <a:spcPts val="400"/>
              </a:spcBef>
              <a:spcAft>
                <a:spcPts val="0"/>
              </a:spcAft>
              <a:buNone/>
            </a:pPr>
            <a:r>
              <a:t/>
            </a:r>
            <a:endParaRPr sz="1800">
              <a:solidFill>
                <a:srgbClr val="1CADE4"/>
              </a:solidFill>
              <a:latin typeface="Arial"/>
              <a:ea typeface="Arial"/>
              <a:cs typeface="Arial"/>
              <a:sym typeface="Arial"/>
            </a:endParaRPr>
          </a:p>
          <a:p>
            <a:pPr indent="-342900" lvl="0" marL="457200" rtl="0" algn="l">
              <a:spcBef>
                <a:spcPts val="400"/>
              </a:spcBef>
              <a:spcAft>
                <a:spcPts val="0"/>
              </a:spcAft>
              <a:buSzPts val="1800"/>
              <a:buFont typeface="Arial"/>
              <a:buChar char="●"/>
            </a:pPr>
            <a:r>
              <a:rPr lang="en-US" sz="1800">
                <a:latin typeface="Arial"/>
                <a:ea typeface="Arial"/>
                <a:cs typeface="Arial"/>
                <a:sym typeface="Arial"/>
              </a:rPr>
              <a:t>P</a:t>
            </a:r>
            <a:r>
              <a:rPr lang="en-US" sz="1800">
                <a:latin typeface="Arial"/>
                <a:ea typeface="Arial"/>
                <a:cs typeface="Arial"/>
                <a:sym typeface="Arial"/>
              </a:rPr>
              <a:t>redicted frames are rotated into the predictor sequence</a:t>
            </a:r>
            <a:endParaRPr sz="1800">
              <a:latin typeface="Arial"/>
              <a:ea typeface="Arial"/>
              <a:cs typeface="Arial"/>
              <a:sym typeface="Arial"/>
            </a:endParaRPr>
          </a:p>
          <a:p>
            <a:pPr indent="0" lvl="0" marL="457200" rtl="0" algn="l">
              <a:spcBef>
                <a:spcPts val="400"/>
              </a:spcBef>
              <a:spcAft>
                <a:spcPts val="0"/>
              </a:spcAft>
              <a:buNone/>
            </a:pPr>
            <a:r>
              <a:t/>
            </a:r>
            <a:endParaRPr sz="1800">
              <a:solidFill>
                <a:srgbClr val="1CADE4"/>
              </a:solidFill>
              <a:latin typeface="Arial"/>
              <a:ea typeface="Arial"/>
              <a:cs typeface="Arial"/>
              <a:sym typeface="Arial"/>
            </a:endParaRPr>
          </a:p>
          <a:p>
            <a:pPr indent="-342900" lvl="0" marL="457200" rtl="0" algn="l">
              <a:spcBef>
                <a:spcPts val="400"/>
              </a:spcBef>
              <a:spcAft>
                <a:spcPts val="0"/>
              </a:spcAft>
              <a:buSzPts val="1800"/>
              <a:buFont typeface="Arial"/>
              <a:buChar char="●"/>
            </a:pPr>
            <a:r>
              <a:rPr lang="en-US" sz="1800">
                <a:latin typeface="Arial"/>
                <a:ea typeface="Arial"/>
                <a:cs typeface="Arial"/>
                <a:sym typeface="Arial"/>
              </a:rPr>
              <a:t>Meaning we can theoretically predict as far into the future as we want</a:t>
            </a:r>
            <a:endParaRPr sz="1800">
              <a:latin typeface="Arial"/>
              <a:ea typeface="Arial"/>
              <a:cs typeface="Arial"/>
              <a:sym typeface="Arial"/>
            </a:endParaRPr>
          </a:p>
          <a:p>
            <a:pPr indent="0" lvl="0" marL="0" rtl="0" algn="l">
              <a:spcBef>
                <a:spcPts val="1200"/>
              </a:spcBef>
              <a:spcAft>
                <a:spcPts val="200"/>
              </a:spcAft>
              <a:buNone/>
            </a:pPr>
            <a:r>
              <a:t/>
            </a:r>
            <a:endParaRPr/>
          </a:p>
        </p:txBody>
      </p:sp>
      <p:pic>
        <p:nvPicPr>
          <p:cNvPr id="217" name="Google Shape;217;g7a6d9dc25c_0_7"/>
          <p:cNvPicPr preferRelativeResize="0"/>
          <p:nvPr/>
        </p:nvPicPr>
        <p:blipFill>
          <a:blip r:embed="rId3">
            <a:alphaModFix/>
          </a:blip>
          <a:stretch>
            <a:fillRect/>
          </a:stretch>
        </p:blipFill>
        <p:spPr>
          <a:xfrm>
            <a:off x="5078825" y="2867723"/>
            <a:ext cx="764950" cy="3663725"/>
          </a:xfrm>
          <a:prstGeom prst="rect">
            <a:avLst/>
          </a:prstGeom>
          <a:noFill/>
          <a:ln>
            <a:noFill/>
          </a:ln>
        </p:spPr>
      </p:pic>
      <p:pic>
        <p:nvPicPr>
          <p:cNvPr id="218" name="Google Shape;218;g7a6d9dc25c_0_7"/>
          <p:cNvPicPr preferRelativeResize="0"/>
          <p:nvPr/>
        </p:nvPicPr>
        <p:blipFill>
          <a:blip r:embed="rId4">
            <a:alphaModFix/>
          </a:blip>
          <a:stretch>
            <a:fillRect/>
          </a:stretch>
        </p:blipFill>
        <p:spPr>
          <a:xfrm>
            <a:off x="11191275" y="2867725"/>
            <a:ext cx="411825" cy="3747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13"/>
          <p:cNvSpPr/>
          <p:nvPr/>
        </p:nvSpPr>
        <p:spPr>
          <a:xfrm>
            <a:off x="1236000" y="2197025"/>
            <a:ext cx="9720000" cy="4065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FUTURE FRAME PREDICTION 2:</a:t>
            </a:r>
            <a:endParaRPr/>
          </a:p>
          <a:p>
            <a:pPr indent="0" lvl="0" marL="0" rtl="0" algn="l">
              <a:lnSpc>
                <a:spcPct val="80000"/>
              </a:lnSpc>
              <a:spcBef>
                <a:spcPts val="0"/>
              </a:spcBef>
              <a:spcAft>
                <a:spcPts val="0"/>
              </a:spcAft>
              <a:buClr>
                <a:srgbClr val="0C0C0C"/>
              </a:buClr>
              <a:buSzPts val="5000"/>
              <a:buFont typeface="Twentieth Century"/>
              <a:buNone/>
            </a:pPr>
            <a:r>
              <a:rPr lang="en-US"/>
              <a:t>Results, Method 1</a:t>
            </a:r>
            <a:endParaRPr/>
          </a:p>
        </p:txBody>
      </p:sp>
      <p:pic>
        <p:nvPicPr>
          <p:cNvPr id="225" name="Google Shape;225;p13"/>
          <p:cNvPicPr preferRelativeResize="0"/>
          <p:nvPr/>
        </p:nvPicPr>
        <p:blipFill>
          <a:blip r:embed="rId3">
            <a:alphaModFix/>
          </a:blip>
          <a:stretch>
            <a:fillRect/>
          </a:stretch>
        </p:blipFill>
        <p:spPr>
          <a:xfrm>
            <a:off x="1500188" y="2433875"/>
            <a:ext cx="9191625" cy="3619500"/>
          </a:xfrm>
          <a:prstGeom prst="rect">
            <a:avLst/>
          </a:prstGeom>
          <a:noFill/>
          <a:ln>
            <a:noFill/>
          </a:ln>
        </p:spPr>
      </p:pic>
      <p:pic>
        <p:nvPicPr>
          <p:cNvPr id="226" name="Google Shape;226;p13"/>
          <p:cNvPicPr preferRelativeResize="0"/>
          <p:nvPr/>
        </p:nvPicPr>
        <p:blipFill>
          <a:blip r:embed="rId4">
            <a:alphaModFix/>
          </a:blip>
          <a:stretch>
            <a:fillRect/>
          </a:stretch>
        </p:blipFill>
        <p:spPr>
          <a:xfrm>
            <a:off x="259175" y="2397973"/>
            <a:ext cx="764950" cy="3663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g75b8cfef43_6_3"/>
          <p:cNvSpPr/>
          <p:nvPr/>
        </p:nvSpPr>
        <p:spPr>
          <a:xfrm>
            <a:off x="1236000" y="2197025"/>
            <a:ext cx="9720000" cy="4065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75b8cfef43_6_3"/>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FUTURE FRAME PREDICTION 2:</a:t>
            </a:r>
            <a:endParaRPr/>
          </a:p>
          <a:p>
            <a:pPr indent="0" lvl="0" marL="0" rtl="0" algn="l">
              <a:lnSpc>
                <a:spcPct val="80000"/>
              </a:lnSpc>
              <a:spcBef>
                <a:spcPts val="0"/>
              </a:spcBef>
              <a:spcAft>
                <a:spcPts val="0"/>
              </a:spcAft>
              <a:buClr>
                <a:srgbClr val="0C0C0C"/>
              </a:buClr>
              <a:buSzPts val="5000"/>
              <a:buFont typeface="Twentieth Century"/>
              <a:buNone/>
            </a:pPr>
            <a:r>
              <a:rPr lang="en-US"/>
              <a:t>Results, Method 2</a:t>
            </a:r>
            <a:endParaRPr/>
          </a:p>
        </p:txBody>
      </p:sp>
      <p:pic>
        <p:nvPicPr>
          <p:cNvPr id="233" name="Google Shape;233;g75b8cfef43_6_3"/>
          <p:cNvPicPr preferRelativeResize="0"/>
          <p:nvPr/>
        </p:nvPicPr>
        <p:blipFill>
          <a:blip r:embed="rId3">
            <a:alphaModFix/>
          </a:blip>
          <a:stretch>
            <a:fillRect/>
          </a:stretch>
        </p:blipFill>
        <p:spPr>
          <a:xfrm>
            <a:off x="1500175" y="2420075"/>
            <a:ext cx="9191625" cy="3619500"/>
          </a:xfrm>
          <a:prstGeom prst="rect">
            <a:avLst/>
          </a:prstGeom>
          <a:noFill/>
          <a:ln>
            <a:noFill/>
          </a:ln>
        </p:spPr>
      </p:pic>
      <p:pic>
        <p:nvPicPr>
          <p:cNvPr id="234" name="Google Shape;234;g75b8cfef43_6_3"/>
          <p:cNvPicPr preferRelativeResize="0"/>
          <p:nvPr/>
        </p:nvPicPr>
        <p:blipFill>
          <a:blip r:embed="rId4">
            <a:alphaModFix/>
          </a:blip>
          <a:stretch>
            <a:fillRect/>
          </a:stretch>
        </p:blipFill>
        <p:spPr>
          <a:xfrm>
            <a:off x="612300" y="2356025"/>
            <a:ext cx="411825" cy="374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1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FUTURE FRAME PREDICTION 3:</a:t>
            </a:r>
            <a:endParaRPr/>
          </a:p>
          <a:p>
            <a:pPr indent="0" lvl="0" marL="0" rtl="0" algn="l">
              <a:lnSpc>
                <a:spcPct val="80000"/>
              </a:lnSpc>
              <a:spcBef>
                <a:spcPts val="0"/>
              </a:spcBef>
              <a:spcAft>
                <a:spcPts val="0"/>
              </a:spcAft>
              <a:buClr>
                <a:srgbClr val="0C0C0C"/>
              </a:buClr>
              <a:buSzPts val="5000"/>
              <a:buFont typeface="Twentieth Century"/>
              <a:buNone/>
            </a:pPr>
            <a:r>
              <a:rPr lang="en-US"/>
              <a:t>Challenges</a:t>
            </a:r>
            <a:endParaRPr/>
          </a:p>
        </p:txBody>
      </p:sp>
      <p:sp>
        <p:nvSpPr>
          <p:cNvPr id="240" name="Google Shape;240;p14"/>
          <p:cNvSpPr txBox="1"/>
          <p:nvPr>
            <p:ph idx="1" type="body"/>
          </p:nvPr>
        </p:nvSpPr>
        <p:spPr>
          <a:xfrm>
            <a:off x="1024163" y="1894124"/>
            <a:ext cx="9720000" cy="2557200"/>
          </a:xfrm>
          <a:prstGeom prst="rect">
            <a:avLst/>
          </a:prstGeom>
          <a:noFill/>
          <a:ln>
            <a:noFill/>
          </a:ln>
        </p:spPr>
        <p:txBody>
          <a:bodyPr anchorCtr="0" anchor="t" bIns="45700" lIns="45700" spcFirstLastPara="1" rIns="45700" wrap="square" tIns="45700">
            <a:normAutofit/>
          </a:bodyPr>
          <a:lstStyle/>
          <a:p>
            <a:pPr indent="0" lvl="0" marL="0" rtl="0" algn="l">
              <a:spcBef>
                <a:spcPts val="200"/>
              </a:spcBef>
              <a:spcAft>
                <a:spcPts val="0"/>
              </a:spcAft>
              <a:buClr>
                <a:schemeClr val="dk1"/>
              </a:buClr>
              <a:buSzPts val="1100"/>
              <a:buFont typeface="Arial"/>
              <a:buNone/>
            </a:pPr>
            <a:r>
              <a:rPr lang="en-US" sz="1400">
                <a:latin typeface="Arial"/>
                <a:ea typeface="Arial"/>
                <a:cs typeface="Arial"/>
                <a:sym typeface="Arial"/>
              </a:rPr>
              <a:t>Training Time</a:t>
            </a:r>
            <a:endParaRPr sz="1400">
              <a:latin typeface="Arial"/>
              <a:ea typeface="Arial"/>
              <a:cs typeface="Arial"/>
              <a:sym typeface="Arial"/>
            </a:endParaRPr>
          </a:p>
          <a:p>
            <a:pPr indent="0" lvl="0" marL="0" rtl="0" algn="l">
              <a:spcBef>
                <a:spcPts val="400"/>
              </a:spcBef>
              <a:spcAft>
                <a:spcPts val="0"/>
              </a:spcAft>
              <a:buNone/>
            </a:pPr>
            <a:r>
              <a:rPr lang="en-US" sz="1400">
                <a:latin typeface="Arial"/>
                <a:ea typeface="Arial"/>
                <a:cs typeface="Arial"/>
                <a:sym typeface="Arial"/>
              </a:rPr>
              <a:t>Epochs</a:t>
            </a:r>
            <a:endParaRPr sz="1400">
              <a:latin typeface="Arial"/>
              <a:ea typeface="Arial"/>
              <a:cs typeface="Arial"/>
              <a:sym typeface="Arial"/>
            </a:endParaRPr>
          </a:p>
          <a:p>
            <a:pPr indent="-317500" lvl="0" marL="457200" rtl="0" algn="l">
              <a:spcBef>
                <a:spcPts val="400"/>
              </a:spcBef>
              <a:spcAft>
                <a:spcPts val="0"/>
              </a:spcAft>
              <a:buSzPts val="1400"/>
              <a:buFont typeface="Arial"/>
              <a:buChar char="●"/>
            </a:pPr>
            <a:r>
              <a:rPr lang="en-US" sz="1400">
                <a:latin typeface="Arial"/>
                <a:ea typeface="Arial"/>
                <a:cs typeface="Arial"/>
                <a:sym typeface="Arial"/>
              </a:rPr>
              <a:t>1 or 2 during code development</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50 to 100 for prediction (10 hour training time)</a:t>
            </a:r>
            <a:endParaRPr sz="1400">
              <a:latin typeface="Arial"/>
              <a:ea typeface="Arial"/>
              <a:cs typeface="Arial"/>
              <a:sym typeface="Arial"/>
            </a:endParaRPr>
          </a:p>
          <a:p>
            <a:pPr indent="0" lvl="0" marL="0" rtl="0" algn="l">
              <a:spcBef>
                <a:spcPts val="400"/>
              </a:spcBef>
              <a:spcAft>
                <a:spcPts val="0"/>
              </a:spcAft>
              <a:buNone/>
            </a:pPr>
            <a:r>
              <a:t/>
            </a:r>
            <a:endParaRPr sz="1400">
              <a:latin typeface="Arial"/>
              <a:ea typeface="Arial"/>
              <a:cs typeface="Arial"/>
              <a:sym typeface="Arial"/>
            </a:endParaRPr>
          </a:p>
          <a:p>
            <a:pPr indent="0" lvl="0" marL="0" rtl="0" algn="l">
              <a:spcBef>
                <a:spcPts val="400"/>
              </a:spcBef>
              <a:spcAft>
                <a:spcPts val="0"/>
              </a:spcAft>
              <a:buClr>
                <a:schemeClr val="dk1"/>
              </a:buClr>
              <a:buSzPts val="1100"/>
              <a:buFont typeface="Arial"/>
              <a:buNone/>
            </a:pPr>
            <a:r>
              <a:rPr lang="en-US" sz="1400">
                <a:solidFill>
                  <a:srgbClr val="1CADE4"/>
                </a:solidFill>
                <a:latin typeface="Arial"/>
                <a:ea typeface="Arial"/>
                <a:cs typeface="Arial"/>
                <a:sym typeface="Arial"/>
              </a:rPr>
              <a:t>­</a:t>
            </a:r>
            <a:r>
              <a:rPr lang="en-US" sz="1400">
                <a:latin typeface="Arial"/>
                <a:ea typeface="Arial"/>
                <a:cs typeface="Arial"/>
                <a:sym typeface="Arial"/>
              </a:rPr>
              <a:t>Memory</a:t>
            </a:r>
            <a:endParaRPr sz="1400">
              <a:latin typeface="Arial"/>
              <a:ea typeface="Arial"/>
              <a:cs typeface="Arial"/>
              <a:sym typeface="Arial"/>
            </a:endParaRPr>
          </a:p>
          <a:p>
            <a:pPr indent="-317500" lvl="0" marL="457200" rtl="0" algn="l">
              <a:spcBef>
                <a:spcPts val="400"/>
              </a:spcBef>
              <a:spcAft>
                <a:spcPts val="0"/>
              </a:spcAft>
              <a:buSzPts val="1400"/>
              <a:buFont typeface="Arial"/>
              <a:buChar char="●"/>
            </a:pPr>
            <a:r>
              <a:rPr lang="en-US" sz="1400">
                <a:latin typeface="Arial"/>
                <a:ea typeface="Arial"/>
                <a:cs typeface="Arial"/>
                <a:sym typeface="Arial"/>
              </a:rPr>
              <a:t>Image resolution compressed from 1328*1048 to 120*95</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Only ~15% of images used during training</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LSTM filter count and depth were restricted</a:t>
            </a:r>
            <a:endParaRPr sz="1400">
              <a:latin typeface="Arial"/>
              <a:ea typeface="Arial"/>
              <a:cs typeface="Arial"/>
              <a:sym typeface="Arial"/>
            </a:endParaRPr>
          </a:p>
          <a:p>
            <a:pPr indent="0" lvl="0" marL="0" rtl="0" algn="l">
              <a:spcBef>
                <a:spcPts val="400"/>
              </a:spcBef>
              <a:spcAft>
                <a:spcPts val="0"/>
              </a:spcAft>
              <a:buClr>
                <a:schemeClr val="dk1"/>
              </a:buClr>
              <a:buSzPts val="1100"/>
              <a:buFont typeface="Arial"/>
              <a:buNone/>
            </a:pPr>
            <a:r>
              <a:rPr lang="en-US" sz="1400">
                <a:solidFill>
                  <a:srgbClr val="1CADE4"/>
                </a:solidFill>
                <a:latin typeface="Arial"/>
                <a:ea typeface="Arial"/>
                <a:cs typeface="Arial"/>
                <a:sym typeface="Arial"/>
              </a:rPr>
              <a:t>­</a:t>
            </a:r>
            <a:endParaRPr sz="1400">
              <a:latin typeface="Arial"/>
              <a:ea typeface="Arial"/>
              <a:cs typeface="Arial"/>
              <a:sym typeface="Arial"/>
            </a:endParaRPr>
          </a:p>
          <a:p>
            <a:pPr indent="0" lvl="0" marL="0" rtl="0" algn="l">
              <a:spcBef>
                <a:spcPts val="400"/>
              </a:spcBef>
              <a:spcAft>
                <a:spcPts val="0"/>
              </a:spcAft>
              <a:buClr>
                <a:schemeClr val="dk1"/>
              </a:buClr>
              <a:buSzPts val="1100"/>
              <a:buFont typeface="Arial"/>
              <a:buNone/>
            </a:pPr>
            <a:r>
              <a:rPr lang="en-US" sz="1400">
                <a:latin typeface="Arial"/>
                <a:ea typeface="Arial"/>
                <a:cs typeface="Arial"/>
                <a:sym typeface="Arial"/>
              </a:rPr>
              <a:t>The goal was to prepare ourselves to use a cloud solution that might handle all of our uncompressed images while using a more complex model.</a:t>
            </a:r>
            <a:endParaRPr sz="1400">
              <a:latin typeface="Arial"/>
              <a:ea typeface="Arial"/>
              <a:cs typeface="Arial"/>
              <a:sym typeface="Arial"/>
            </a:endParaRPr>
          </a:p>
          <a:p>
            <a:pPr indent="0" lvl="0" marL="0" rtl="0" algn="l">
              <a:spcBef>
                <a:spcPts val="40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90000"/>
              </a:lnSpc>
              <a:spcBef>
                <a:spcPts val="400"/>
              </a:spcBef>
              <a:spcAft>
                <a:spcPts val="0"/>
              </a:spcAft>
              <a:buNone/>
            </a:pPr>
            <a:r>
              <a:t/>
            </a:r>
            <a:endParaRPr/>
          </a:p>
        </p:txBody>
      </p:sp>
      <p:graphicFrame>
        <p:nvGraphicFramePr>
          <p:cNvPr id="241" name="Google Shape;241;p14"/>
          <p:cNvGraphicFramePr/>
          <p:nvPr/>
        </p:nvGraphicFramePr>
        <p:xfrm>
          <a:off x="444500" y="4996875"/>
          <a:ext cx="3000000" cy="3000000"/>
        </p:xfrm>
        <a:graphic>
          <a:graphicData uri="http://schemas.openxmlformats.org/drawingml/2006/table">
            <a:tbl>
              <a:tblPr>
                <a:noFill/>
                <a:tableStyleId>{90BC3F04-8EC2-40C7-A0E0-22A8D4FD1F75}</a:tableStyleId>
              </a:tblPr>
              <a:tblGrid>
                <a:gridCol w="1234250"/>
                <a:gridCol w="974775"/>
                <a:gridCol w="1710700"/>
                <a:gridCol w="1071900"/>
                <a:gridCol w="2244925"/>
                <a:gridCol w="1889825"/>
                <a:gridCol w="2176625"/>
              </a:tblGrid>
              <a:tr h="682675">
                <a:tc>
                  <a:txBody>
                    <a:bodyPr/>
                    <a:lstStyle/>
                    <a:p>
                      <a:pPr indent="0" lvl="0" marL="0" rtl="0" algn="ctr">
                        <a:spcBef>
                          <a:spcPts val="0"/>
                        </a:spcBef>
                        <a:spcAft>
                          <a:spcPts val="0"/>
                        </a:spcAft>
                        <a:buNone/>
                      </a:pPr>
                      <a:r>
                        <a:rPr b="1" lang="en-US"/>
                        <a:t>Instance</a:t>
                      </a:r>
                      <a:endParaRPr b="1"/>
                    </a:p>
                  </a:txBody>
                  <a:tcPr marT="91425" marB="91425" marR="91425" marL="91425"/>
                </a:tc>
                <a:tc>
                  <a:txBody>
                    <a:bodyPr/>
                    <a:lstStyle/>
                    <a:p>
                      <a:pPr indent="0" lvl="0" marL="0" rtl="0" algn="ctr">
                        <a:spcBef>
                          <a:spcPts val="0"/>
                        </a:spcBef>
                        <a:spcAft>
                          <a:spcPts val="0"/>
                        </a:spcAft>
                        <a:buNone/>
                      </a:pPr>
                      <a:r>
                        <a:rPr b="1" lang="en-US"/>
                        <a:t>Epochs</a:t>
                      </a:r>
                      <a:endParaRPr b="1"/>
                    </a:p>
                  </a:txBody>
                  <a:tcPr marT="91425" marB="91425" marR="91425" marL="91425"/>
                </a:tc>
                <a:tc>
                  <a:txBody>
                    <a:bodyPr/>
                    <a:lstStyle/>
                    <a:p>
                      <a:pPr indent="0" lvl="0" marL="0" rtl="0" algn="ctr">
                        <a:spcBef>
                          <a:spcPts val="0"/>
                        </a:spcBef>
                        <a:spcAft>
                          <a:spcPts val="0"/>
                        </a:spcAft>
                        <a:buNone/>
                      </a:pPr>
                      <a:r>
                        <a:rPr b="1" lang="en-US"/>
                        <a:t>Run Time Minutes</a:t>
                      </a:r>
                      <a:endParaRPr b="1"/>
                    </a:p>
                  </a:txBody>
                  <a:tcPr marT="91425" marB="91425" marR="91425" marL="91425"/>
                </a:tc>
                <a:tc>
                  <a:txBody>
                    <a:bodyPr/>
                    <a:lstStyle/>
                    <a:p>
                      <a:pPr indent="0" lvl="0" marL="0" rtl="0" algn="ctr">
                        <a:spcBef>
                          <a:spcPts val="0"/>
                        </a:spcBef>
                        <a:spcAft>
                          <a:spcPts val="0"/>
                        </a:spcAft>
                        <a:buNone/>
                      </a:pPr>
                      <a:r>
                        <a:rPr b="1" lang="en-US"/>
                        <a:t>C</a:t>
                      </a:r>
                      <a:r>
                        <a:rPr b="1" lang="en-US"/>
                        <a:t>ost Per Hour</a:t>
                      </a:r>
                      <a:endParaRPr b="1"/>
                    </a:p>
                  </a:txBody>
                  <a:tcPr marT="91425" marB="91425" marR="91425" marL="91425"/>
                </a:tc>
                <a:tc>
                  <a:txBody>
                    <a:bodyPr/>
                    <a:lstStyle/>
                    <a:p>
                      <a:pPr indent="0" lvl="0" marL="0" rtl="0" algn="ctr">
                        <a:spcBef>
                          <a:spcPts val="0"/>
                        </a:spcBef>
                        <a:spcAft>
                          <a:spcPts val="0"/>
                        </a:spcAft>
                        <a:buNone/>
                      </a:pPr>
                      <a:r>
                        <a:rPr b="1" lang="en-US"/>
                        <a:t>N</a:t>
                      </a:r>
                      <a:r>
                        <a:rPr b="1" lang="en-US"/>
                        <a:t>otes </a:t>
                      </a:r>
                      <a:endParaRPr b="1"/>
                    </a:p>
                  </a:txBody>
                  <a:tcPr marT="91425" marB="91425" marR="91425" marL="91425"/>
                </a:tc>
                <a:tc>
                  <a:txBody>
                    <a:bodyPr/>
                    <a:lstStyle/>
                    <a:p>
                      <a:pPr indent="0" lvl="0" marL="0" rtl="0" algn="ctr">
                        <a:spcBef>
                          <a:spcPts val="0"/>
                        </a:spcBef>
                        <a:spcAft>
                          <a:spcPts val="0"/>
                        </a:spcAft>
                        <a:buNone/>
                      </a:pPr>
                      <a:r>
                        <a:rPr b="1" lang="en-US"/>
                        <a:t>GPU Type</a:t>
                      </a:r>
                      <a:endParaRPr b="1"/>
                    </a:p>
                  </a:txBody>
                  <a:tcPr marT="91425" marB="91425" marR="91425" marL="91425"/>
                </a:tc>
                <a:tc>
                  <a:txBody>
                    <a:bodyPr/>
                    <a:lstStyle/>
                    <a:p>
                      <a:pPr indent="0" lvl="0" marL="0" rtl="0" algn="ctr">
                        <a:spcBef>
                          <a:spcPts val="0"/>
                        </a:spcBef>
                        <a:spcAft>
                          <a:spcPts val="0"/>
                        </a:spcAft>
                        <a:buNone/>
                      </a:pPr>
                      <a:r>
                        <a:rPr b="1" lang="en-US"/>
                        <a:t>Memory and CUDA cores</a:t>
                      </a:r>
                      <a:endParaRPr b="1"/>
                    </a:p>
                  </a:txBody>
                  <a:tcPr marT="91425" marB="91425" marR="91425" marL="91425"/>
                </a:tc>
              </a:tr>
              <a:tr h="1097700">
                <a:tc>
                  <a:txBody>
                    <a:bodyPr/>
                    <a:lstStyle/>
                    <a:p>
                      <a:pPr indent="0" lvl="0" marL="0" rtl="0" algn="l">
                        <a:spcBef>
                          <a:spcPts val="0"/>
                        </a:spcBef>
                        <a:spcAft>
                          <a:spcPts val="0"/>
                        </a:spcAft>
                        <a:buNone/>
                      </a:pPr>
                      <a:r>
                        <a:rPr lang="en-US"/>
                        <a:t>p3.8xlarge</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Resource Exhausted Error</a:t>
                      </a:r>
                      <a:endParaRPr/>
                    </a:p>
                  </a:txBody>
                  <a:tcPr marT="91425" marB="91425" marR="91425" marL="91425"/>
                </a:tc>
                <a:tc>
                  <a:txBody>
                    <a:bodyPr/>
                    <a:lstStyle/>
                    <a:p>
                      <a:pPr indent="0" lvl="0" marL="0" rtl="0" algn="r">
                        <a:lnSpc>
                          <a:spcPct val="115000"/>
                        </a:lnSpc>
                        <a:spcBef>
                          <a:spcPts val="0"/>
                        </a:spcBef>
                        <a:spcAft>
                          <a:spcPts val="0"/>
                        </a:spcAft>
                        <a:buNone/>
                      </a:pPr>
                      <a:r>
                        <a:rPr lang="en-US"/>
                        <a:t>$12.24</a:t>
                      </a:r>
                      <a:endParaRPr/>
                    </a:p>
                  </a:txBody>
                  <a:tcPr marT="91425" marB="91425" marR="91425" marL="91425"/>
                </a:tc>
                <a:tc>
                  <a:txBody>
                    <a:bodyPr/>
                    <a:lstStyle/>
                    <a:p>
                      <a:pPr indent="0" lvl="0" marL="0" rtl="0" algn="l">
                        <a:spcBef>
                          <a:spcPts val="0"/>
                        </a:spcBef>
                        <a:spcAft>
                          <a:spcPts val="0"/>
                        </a:spcAft>
                        <a:buNone/>
                      </a:pPr>
                      <a:r>
                        <a:rPr lang="en-US"/>
                        <a:t>Tried to run full image 1328-1048 this instance did not enough resources</a:t>
                      </a:r>
                      <a:endParaRPr/>
                    </a:p>
                  </a:txBody>
                  <a:tcPr marT="91425" marB="91425" marR="91425" marL="91425"/>
                </a:tc>
                <a:tc>
                  <a:txBody>
                    <a:bodyPr/>
                    <a:lstStyle/>
                    <a:p>
                      <a:pPr indent="0" lvl="0" marL="0" rtl="0" algn="l">
                        <a:spcBef>
                          <a:spcPts val="0"/>
                        </a:spcBef>
                        <a:spcAft>
                          <a:spcPts val="0"/>
                        </a:spcAft>
                        <a:buNone/>
                      </a:pPr>
                      <a:r>
                        <a:rPr lang="en-US"/>
                        <a:t>Four NVIDIA Tesla V100 GPUs</a:t>
                      </a:r>
                      <a:endParaRPr/>
                    </a:p>
                  </a:txBody>
                  <a:tcPr marT="91425" marB="91425" marR="91425" marL="91425"/>
                </a:tc>
                <a:tc>
                  <a:txBody>
                    <a:bodyPr/>
                    <a:lstStyle/>
                    <a:p>
                      <a:pPr indent="0" lvl="0" marL="0" rtl="0" algn="l">
                        <a:spcBef>
                          <a:spcPts val="0"/>
                        </a:spcBef>
                        <a:spcAft>
                          <a:spcPts val="0"/>
                        </a:spcAft>
                        <a:buNone/>
                      </a:pPr>
                      <a:r>
                        <a:rPr lang="en-US"/>
                        <a:t>64GB GPU Memory and 20,480 CUDA Cores</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graphicFrame>
        <p:nvGraphicFramePr>
          <p:cNvPr id="247" name="Google Shape;247;g7a6de6bb9d_1_8"/>
          <p:cNvGraphicFramePr/>
          <p:nvPr/>
        </p:nvGraphicFramePr>
        <p:xfrm>
          <a:off x="568175" y="1550445"/>
          <a:ext cx="3000000" cy="3000000"/>
        </p:xfrm>
        <a:graphic>
          <a:graphicData uri="http://schemas.openxmlformats.org/drawingml/2006/table">
            <a:tbl>
              <a:tblPr>
                <a:noFill/>
                <a:tableStyleId>{90BC3F04-8EC2-40C7-A0E0-22A8D4FD1F75}</a:tableStyleId>
              </a:tblPr>
              <a:tblGrid>
                <a:gridCol w="1304425"/>
                <a:gridCol w="1018775"/>
                <a:gridCol w="1158975"/>
                <a:gridCol w="1050750"/>
                <a:gridCol w="2098125"/>
                <a:gridCol w="1642075"/>
                <a:gridCol w="2782525"/>
              </a:tblGrid>
              <a:tr h="558375">
                <a:tc>
                  <a:txBody>
                    <a:bodyPr/>
                    <a:lstStyle/>
                    <a:p>
                      <a:pPr indent="0" lvl="0" marL="0" rtl="0" algn="ctr">
                        <a:spcBef>
                          <a:spcPts val="0"/>
                        </a:spcBef>
                        <a:spcAft>
                          <a:spcPts val="0"/>
                        </a:spcAft>
                        <a:buNone/>
                      </a:pPr>
                      <a:r>
                        <a:rPr b="1" lang="en-US"/>
                        <a:t>Instance</a:t>
                      </a:r>
                      <a:endParaRPr b="1"/>
                    </a:p>
                  </a:txBody>
                  <a:tcPr marT="91425" marB="91425" marR="91425" marL="91425"/>
                </a:tc>
                <a:tc>
                  <a:txBody>
                    <a:bodyPr/>
                    <a:lstStyle/>
                    <a:p>
                      <a:pPr indent="0" lvl="0" marL="0" rtl="0" algn="ctr">
                        <a:spcBef>
                          <a:spcPts val="0"/>
                        </a:spcBef>
                        <a:spcAft>
                          <a:spcPts val="0"/>
                        </a:spcAft>
                        <a:buNone/>
                      </a:pPr>
                      <a:r>
                        <a:rPr b="1" lang="en-US"/>
                        <a:t>Epochs</a:t>
                      </a:r>
                      <a:endParaRPr b="1"/>
                    </a:p>
                  </a:txBody>
                  <a:tcPr marT="91425" marB="91425" marR="91425" marL="91425"/>
                </a:tc>
                <a:tc>
                  <a:txBody>
                    <a:bodyPr/>
                    <a:lstStyle/>
                    <a:p>
                      <a:pPr indent="0" lvl="0" marL="0" rtl="0" algn="ctr">
                        <a:spcBef>
                          <a:spcPts val="0"/>
                        </a:spcBef>
                        <a:spcAft>
                          <a:spcPts val="0"/>
                        </a:spcAft>
                        <a:buNone/>
                      </a:pPr>
                      <a:r>
                        <a:rPr b="1" lang="en-US"/>
                        <a:t>Run Time Minutes</a:t>
                      </a:r>
                      <a:endParaRPr b="1"/>
                    </a:p>
                  </a:txBody>
                  <a:tcPr marT="91425" marB="91425" marR="91425" marL="91425"/>
                </a:tc>
                <a:tc>
                  <a:txBody>
                    <a:bodyPr/>
                    <a:lstStyle/>
                    <a:p>
                      <a:pPr indent="0" lvl="0" marL="0" rtl="0" algn="ctr">
                        <a:spcBef>
                          <a:spcPts val="0"/>
                        </a:spcBef>
                        <a:spcAft>
                          <a:spcPts val="0"/>
                        </a:spcAft>
                        <a:buNone/>
                      </a:pPr>
                      <a:r>
                        <a:rPr b="1" lang="en-US"/>
                        <a:t>C</a:t>
                      </a:r>
                      <a:r>
                        <a:rPr b="1" lang="en-US"/>
                        <a:t>ost Per Hour</a:t>
                      </a:r>
                      <a:endParaRPr b="1"/>
                    </a:p>
                  </a:txBody>
                  <a:tcPr marT="91425" marB="91425" marR="91425" marL="91425"/>
                </a:tc>
                <a:tc>
                  <a:txBody>
                    <a:bodyPr/>
                    <a:lstStyle/>
                    <a:p>
                      <a:pPr indent="0" lvl="0" marL="0" rtl="0" algn="ctr">
                        <a:spcBef>
                          <a:spcPts val="0"/>
                        </a:spcBef>
                        <a:spcAft>
                          <a:spcPts val="0"/>
                        </a:spcAft>
                        <a:buNone/>
                      </a:pPr>
                      <a:r>
                        <a:rPr b="1" lang="en-US"/>
                        <a:t>Time Per Epoch</a:t>
                      </a:r>
                      <a:endParaRPr b="1"/>
                    </a:p>
                  </a:txBody>
                  <a:tcPr marT="91425" marB="91425" marR="91425" marL="91425"/>
                </a:tc>
                <a:tc>
                  <a:txBody>
                    <a:bodyPr/>
                    <a:lstStyle/>
                    <a:p>
                      <a:pPr indent="0" lvl="0" marL="0" rtl="0" algn="ctr">
                        <a:spcBef>
                          <a:spcPts val="0"/>
                        </a:spcBef>
                        <a:spcAft>
                          <a:spcPts val="0"/>
                        </a:spcAft>
                        <a:buNone/>
                      </a:pPr>
                      <a:r>
                        <a:rPr b="1" lang="en-US"/>
                        <a:t>GPU Type</a:t>
                      </a:r>
                      <a:endParaRPr b="1"/>
                    </a:p>
                  </a:txBody>
                  <a:tcPr marT="91425" marB="91425" marR="91425" marL="91425"/>
                </a:tc>
                <a:tc>
                  <a:txBody>
                    <a:bodyPr/>
                    <a:lstStyle/>
                    <a:p>
                      <a:pPr indent="0" lvl="0" marL="0" rtl="0" algn="ctr">
                        <a:spcBef>
                          <a:spcPts val="0"/>
                        </a:spcBef>
                        <a:spcAft>
                          <a:spcPts val="0"/>
                        </a:spcAft>
                        <a:buNone/>
                      </a:pPr>
                      <a:r>
                        <a:rPr b="1" lang="en-US"/>
                        <a:t>Memory and CUDA cores</a:t>
                      </a:r>
                      <a:endParaRPr b="1"/>
                    </a:p>
                  </a:txBody>
                  <a:tcPr marT="91425" marB="91425" marR="91425" marL="91425"/>
                </a:tc>
              </a:tr>
              <a:tr h="558375">
                <a:tc>
                  <a:txBody>
                    <a:bodyPr/>
                    <a:lstStyle/>
                    <a:p>
                      <a:pPr indent="0" lvl="0" marL="0" rtl="0" algn="l">
                        <a:spcBef>
                          <a:spcPts val="0"/>
                        </a:spcBef>
                        <a:spcAft>
                          <a:spcPts val="0"/>
                        </a:spcAft>
                        <a:buNone/>
                      </a:pPr>
                      <a:r>
                        <a:rPr lang="en-US"/>
                        <a:t>H</a:t>
                      </a:r>
                      <a:r>
                        <a:rPr lang="en-US"/>
                        <a:t>ome</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r">
                        <a:lnSpc>
                          <a:spcPct val="115000"/>
                        </a:lnSpc>
                        <a:spcBef>
                          <a:spcPts val="0"/>
                        </a:spcBef>
                        <a:spcAft>
                          <a:spcPts val="0"/>
                        </a:spcAft>
                        <a:buNone/>
                      </a:pPr>
                      <a:r>
                        <a:rPr lang="en-US"/>
                        <a:t>3.78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96 </a:t>
                      </a:r>
                      <a:r>
                        <a:rPr lang="en-US"/>
                        <a:t>Seconds</a:t>
                      </a:r>
                      <a:r>
                        <a:rPr lang="en-US"/>
                        <a:t> </a:t>
                      </a:r>
                      <a:r>
                        <a:rPr lang="en-US"/>
                        <a:t>Per Epoch </a:t>
                      </a:r>
                      <a:endParaRPr/>
                    </a:p>
                  </a:txBody>
                  <a:tcPr marT="91425" marB="91425" marR="91425" marL="91425"/>
                </a:tc>
                <a:tc>
                  <a:txBody>
                    <a:bodyPr/>
                    <a:lstStyle/>
                    <a:p>
                      <a:pPr indent="0" lvl="0" marL="0" rtl="0" algn="l">
                        <a:spcBef>
                          <a:spcPts val="0"/>
                        </a:spcBef>
                        <a:spcAft>
                          <a:spcPts val="0"/>
                        </a:spcAft>
                        <a:buNone/>
                      </a:pPr>
                      <a:r>
                        <a:rPr lang="en-US"/>
                        <a:t>2080 SUPER</a:t>
                      </a:r>
                      <a:endParaRPr/>
                    </a:p>
                  </a:txBody>
                  <a:tcPr marT="91425" marB="91425" marR="91425" marL="91425"/>
                </a:tc>
                <a:tc>
                  <a:txBody>
                    <a:bodyPr/>
                    <a:lstStyle/>
                    <a:p>
                      <a:pPr indent="0" lvl="0" marL="0" rtl="0" algn="l">
                        <a:spcBef>
                          <a:spcPts val="0"/>
                        </a:spcBef>
                        <a:spcAft>
                          <a:spcPts val="0"/>
                        </a:spcAft>
                        <a:buNone/>
                      </a:pPr>
                      <a:r>
                        <a:rPr lang="en-US"/>
                        <a:t>8GB GPU Memory and 3072 CUDA Cores</a:t>
                      </a:r>
                      <a:endParaRPr/>
                    </a:p>
                  </a:txBody>
                  <a:tcPr marT="91425" marB="91425" marR="91425" marL="91425"/>
                </a:tc>
              </a:tr>
              <a:tr h="558375">
                <a:tc>
                  <a:txBody>
                    <a:bodyPr/>
                    <a:lstStyle/>
                    <a:p>
                      <a:pPr indent="0" lvl="0" marL="0" rtl="0" algn="l">
                        <a:spcBef>
                          <a:spcPts val="0"/>
                        </a:spcBef>
                        <a:spcAft>
                          <a:spcPts val="0"/>
                        </a:spcAft>
                        <a:buNone/>
                      </a:pPr>
                      <a:r>
                        <a:rPr lang="en-US"/>
                        <a:t>H</a:t>
                      </a:r>
                      <a:r>
                        <a:rPr lang="en-US"/>
                        <a:t>ome</a:t>
                      </a:r>
                      <a:endParaRPr/>
                    </a:p>
                  </a:txBody>
                  <a:tcPr marT="91425" marB="91425" marR="91425" marL="91425"/>
                </a:tc>
                <a:tc>
                  <a:txBody>
                    <a:bodyPr/>
                    <a:lstStyle/>
                    <a:p>
                      <a:pPr indent="0" lvl="0" marL="0" rtl="0" algn="r">
                        <a:lnSpc>
                          <a:spcPct val="115000"/>
                        </a:lnSpc>
                        <a:spcBef>
                          <a:spcPts val="0"/>
                        </a:spcBef>
                        <a:spcAft>
                          <a:spcPts val="0"/>
                        </a:spcAft>
                        <a:buNone/>
                      </a:pPr>
                      <a:r>
                        <a:rPr lang="en-US"/>
                        <a:t>10</a:t>
                      </a:r>
                      <a:endParaRPr/>
                    </a:p>
                  </a:txBody>
                  <a:tcPr marT="91425" marB="91425" marR="91425" marL="91425"/>
                </a:tc>
                <a:tc>
                  <a:txBody>
                    <a:bodyPr/>
                    <a:lstStyle/>
                    <a:p>
                      <a:pPr indent="0" lvl="0" marL="0" rtl="0" algn="r">
                        <a:lnSpc>
                          <a:spcPct val="115000"/>
                        </a:lnSpc>
                        <a:spcBef>
                          <a:spcPts val="0"/>
                        </a:spcBef>
                        <a:spcAft>
                          <a:spcPts val="0"/>
                        </a:spcAft>
                        <a:buNone/>
                      </a:pPr>
                      <a:r>
                        <a:rPr lang="en-US"/>
                        <a:t>16.28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96 </a:t>
                      </a:r>
                      <a:r>
                        <a:rPr lang="en-US"/>
                        <a:t>Seconds</a:t>
                      </a:r>
                      <a:r>
                        <a:rPr lang="en-US"/>
                        <a:t> </a:t>
                      </a:r>
                      <a:r>
                        <a:rPr lang="en-US"/>
                        <a:t>Per Epoch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58375">
                <a:tc>
                  <a:txBody>
                    <a:bodyPr/>
                    <a:lstStyle/>
                    <a:p>
                      <a:pPr indent="0" lvl="0" marL="0" rtl="0" algn="l">
                        <a:spcBef>
                          <a:spcPts val="0"/>
                        </a:spcBef>
                        <a:spcAft>
                          <a:spcPts val="0"/>
                        </a:spcAft>
                        <a:buNone/>
                      </a:pPr>
                      <a:r>
                        <a:rPr lang="en-US"/>
                        <a:t>p3.2xlarge</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r">
                        <a:lnSpc>
                          <a:spcPct val="115000"/>
                        </a:lnSpc>
                        <a:spcBef>
                          <a:spcPts val="0"/>
                        </a:spcBef>
                        <a:spcAft>
                          <a:spcPts val="0"/>
                        </a:spcAft>
                        <a:buNone/>
                      </a:pPr>
                      <a:r>
                        <a:rPr lang="en-US"/>
                        <a:t>1.93</a:t>
                      </a:r>
                      <a:endParaRPr/>
                    </a:p>
                  </a:txBody>
                  <a:tcPr marT="91425" marB="91425" marR="91425" marL="91425"/>
                </a:tc>
                <a:tc>
                  <a:txBody>
                    <a:bodyPr/>
                    <a:lstStyle/>
                    <a:p>
                      <a:pPr indent="0" lvl="0" marL="0" rtl="0" algn="r">
                        <a:lnSpc>
                          <a:spcPct val="115000"/>
                        </a:lnSpc>
                        <a:spcBef>
                          <a:spcPts val="0"/>
                        </a:spcBef>
                        <a:spcAft>
                          <a:spcPts val="0"/>
                        </a:spcAft>
                        <a:buNone/>
                      </a:pPr>
                      <a:r>
                        <a:rPr lang="en-US"/>
                        <a:t>$3.06</a:t>
                      </a:r>
                      <a:endParaRPr/>
                    </a:p>
                  </a:txBody>
                  <a:tcPr marT="91425" marB="91425" marR="91425" marL="91425"/>
                </a:tc>
                <a:tc>
                  <a:txBody>
                    <a:bodyPr/>
                    <a:lstStyle/>
                    <a:p>
                      <a:pPr indent="0" lvl="0" marL="0" rtl="0" algn="l">
                        <a:spcBef>
                          <a:spcPts val="0"/>
                        </a:spcBef>
                        <a:spcAft>
                          <a:spcPts val="0"/>
                        </a:spcAft>
                        <a:buNone/>
                      </a:pPr>
                      <a:r>
                        <a:rPr lang="en-US"/>
                        <a:t>54 </a:t>
                      </a:r>
                      <a:r>
                        <a:rPr lang="en-US"/>
                        <a:t>Seconds</a:t>
                      </a:r>
                      <a:r>
                        <a:rPr lang="en-US"/>
                        <a:t> </a:t>
                      </a:r>
                      <a:r>
                        <a:rPr lang="en-US"/>
                        <a:t>Per </a:t>
                      </a:r>
                      <a:r>
                        <a:rPr lang="en-US"/>
                        <a:t> </a:t>
                      </a:r>
                      <a:r>
                        <a:rPr lang="en-US"/>
                        <a:t>Epoch </a:t>
                      </a:r>
                      <a:endParaRPr/>
                    </a:p>
                  </a:txBody>
                  <a:tcPr marT="91425" marB="91425" marR="91425" marL="91425"/>
                </a:tc>
                <a:tc>
                  <a:txBody>
                    <a:bodyPr/>
                    <a:lstStyle/>
                    <a:p>
                      <a:pPr indent="0" lvl="0" marL="0" rtl="0" algn="l">
                        <a:spcBef>
                          <a:spcPts val="0"/>
                        </a:spcBef>
                        <a:spcAft>
                          <a:spcPts val="0"/>
                        </a:spcAft>
                        <a:buNone/>
                      </a:pPr>
                      <a:r>
                        <a:rPr lang="en-US"/>
                        <a:t>One NVIDIA Tesla V100 GPUs</a:t>
                      </a:r>
                      <a:endParaRPr/>
                    </a:p>
                  </a:txBody>
                  <a:tcPr marT="91425" marB="91425" marR="91425" marL="91425"/>
                </a:tc>
                <a:tc>
                  <a:txBody>
                    <a:bodyPr/>
                    <a:lstStyle/>
                    <a:p>
                      <a:pPr indent="0" lvl="0" marL="0" rtl="0" algn="l">
                        <a:spcBef>
                          <a:spcPts val="0"/>
                        </a:spcBef>
                        <a:spcAft>
                          <a:spcPts val="0"/>
                        </a:spcAft>
                        <a:buNone/>
                      </a:pPr>
                      <a:r>
                        <a:rPr lang="en-US"/>
                        <a:t>16GB  GPU Memory and 5,120 CUDA Cores</a:t>
                      </a:r>
                      <a:endParaRPr/>
                    </a:p>
                  </a:txBody>
                  <a:tcPr marT="91425" marB="91425" marR="91425" marL="91425"/>
                </a:tc>
              </a:tr>
              <a:tr h="558375">
                <a:tc>
                  <a:txBody>
                    <a:bodyPr/>
                    <a:lstStyle/>
                    <a:p>
                      <a:pPr indent="0" lvl="0" marL="0" rtl="0" algn="l">
                        <a:spcBef>
                          <a:spcPts val="0"/>
                        </a:spcBef>
                        <a:spcAft>
                          <a:spcPts val="0"/>
                        </a:spcAft>
                        <a:buNone/>
                      </a:pPr>
                      <a:r>
                        <a:rPr lang="en-US"/>
                        <a:t>p3.2xlarge</a:t>
                      </a:r>
                      <a:endParaRPr/>
                    </a:p>
                  </a:txBody>
                  <a:tcPr marT="91425" marB="91425" marR="91425" marL="91425"/>
                </a:tc>
                <a:tc>
                  <a:txBody>
                    <a:bodyPr/>
                    <a:lstStyle/>
                    <a:p>
                      <a:pPr indent="0" lvl="0" marL="0" rtl="0" algn="r">
                        <a:lnSpc>
                          <a:spcPct val="115000"/>
                        </a:lnSpc>
                        <a:spcBef>
                          <a:spcPts val="0"/>
                        </a:spcBef>
                        <a:spcAft>
                          <a:spcPts val="0"/>
                        </a:spcAft>
                        <a:buNone/>
                      </a:pPr>
                      <a:r>
                        <a:rPr lang="en-US"/>
                        <a:t>10</a:t>
                      </a:r>
                      <a:endParaRPr/>
                    </a:p>
                  </a:txBody>
                  <a:tcPr marT="91425" marB="91425" marR="91425" marL="91425"/>
                </a:tc>
                <a:tc>
                  <a:txBody>
                    <a:bodyPr/>
                    <a:lstStyle/>
                    <a:p>
                      <a:pPr indent="0" lvl="0" marL="0" rtl="0" algn="r">
                        <a:lnSpc>
                          <a:spcPct val="115000"/>
                        </a:lnSpc>
                        <a:spcBef>
                          <a:spcPts val="0"/>
                        </a:spcBef>
                        <a:spcAft>
                          <a:spcPts val="0"/>
                        </a:spcAft>
                        <a:buNone/>
                      </a:pPr>
                      <a:r>
                        <a:rPr lang="en-US"/>
                        <a:t>9.27</a:t>
                      </a:r>
                      <a:endParaRPr/>
                    </a:p>
                  </a:txBody>
                  <a:tcPr marT="91425" marB="91425" marR="91425" marL="91425"/>
                </a:tc>
                <a:tc>
                  <a:txBody>
                    <a:bodyPr/>
                    <a:lstStyle/>
                    <a:p>
                      <a:pPr indent="0" lvl="0" marL="0" rtl="0" algn="r">
                        <a:lnSpc>
                          <a:spcPct val="115000"/>
                        </a:lnSpc>
                        <a:spcBef>
                          <a:spcPts val="0"/>
                        </a:spcBef>
                        <a:spcAft>
                          <a:spcPts val="0"/>
                        </a:spcAft>
                        <a:buNone/>
                      </a:pPr>
                      <a:r>
                        <a:rPr lang="en-US"/>
                        <a:t>$3.06</a:t>
                      </a:r>
                      <a:endParaRPr/>
                    </a:p>
                  </a:txBody>
                  <a:tcPr marT="91425" marB="91425" marR="91425" marL="91425"/>
                </a:tc>
                <a:tc>
                  <a:txBody>
                    <a:bodyPr/>
                    <a:lstStyle/>
                    <a:p>
                      <a:pPr indent="0" lvl="0" marL="0" rtl="0" algn="l">
                        <a:spcBef>
                          <a:spcPts val="0"/>
                        </a:spcBef>
                        <a:spcAft>
                          <a:spcPts val="0"/>
                        </a:spcAft>
                        <a:buNone/>
                      </a:pPr>
                      <a:r>
                        <a:rPr lang="en-US"/>
                        <a:t>54 </a:t>
                      </a:r>
                      <a:r>
                        <a:rPr lang="en-US"/>
                        <a:t>Seconds</a:t>
                      </a:r>
                      <a:r>
                        <a:rPr lang="en-US"/>
                        <a:t> </a:t>
                      </a:r>
                      <a:r>
                        <a:rPr lang="en-US"/>
                        <a:t>Per </a:t>
                      </a:r>
                      <a:r>
                        <a:rPr lang="en-US"/>
                        <a:t> </a:t>
                      </a:r>
                      <a:r>
                        <a:rPr lang="en-US"/>
                        <a:t>Epoch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58375">
                <a:tc>
                  <a:txBody>
                    <a:bodyPr/>
                    <a:lstStyle/>
                    <a:p>
                      <a:pPr indent="0" lvl="0" marL="0" rtl="0" algn="l">
                        <a:spcBef>
                          <a:spcPts val="0"/>
                        </a:spcBef>
                        <a:spcAft>
                          <a:spcPts val="0"/>
                        </a:spcAft>
                        <a:buNone/>
                      </a:pPr>
                      <a:r>
                        <a:rPr lang="en-US"/>
                        <a:t>p3.8xlarge</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r">
                        <a:lnSpc>
                          <a:spcPct val="115000"/>
                        </a:lnSpc>
                        <a:spcBef>
                          <a:spcPts val="0"/>
                        </a:spcBef>
                        <a:spcAft>
                          <a:spcPts val="0"/>
                        </a:spcAft>
                        <a:buNone/>
                      </a:pPr>
                      <a:r>
                        <a:rPr lang="en-US"/>
                        <a:t>1.95</a:t>
                      </a:r>
                      <a:endParaRPr/>
                    </a:p>
                  </a:txBody>
                  <a:tcPr marT="91425" marB="91425" marR="91425" marL="91425"/>
                </a:tc>
                <a:tc>
                  <a:txBody>
                    <a:bodyPr/>
                    <a:lstStyle/>
                    <a:p>
                      <a:pPr indent="0" lvl="0" marL="0" rtl="0" algn="r">
                        <a:lnSpc>
                          <a:spcPct val="115000"/>
                        </a:lnSpc>
                        <a:spcBef>
                          <a:spcPts val="0"/>
                        </a:spcBef>
                        <a:spcAft>
                          <a:spcPts val="0"/>
                        </a:spcAft>
                        <a:buNone/>
                      </a:pPr>
                      <a:r>
                        <a:rPr lang="en-US"/>
                        <a:t>$12.24</a:t>
                      </a:r>
                      <a:endParaRPr/>
                    </a:p>
                  </a:txBody>
                  <a:tcPr marT="91425" marB="91425" marR="91425" marL="91425"/>
                </a:tc>
                <a:tc>
                  <a:txBody>
                    <a:bodyPr/>
                    <a:lstStyle/>
                    <a:p>
                      <a:pPr indent="0" lvl="0" marL="0" rtl="0" algn="l">
                        <a:spcBef>
                          <a:spcPts val="0"/>
                        </a:spcBef>
                        <a:spcAft>
                          <a:spcPts val="0"/>
                        </a:spcAft>
                        <a:buNone/>
                      </a:pPr>
                      <a:r>
                        <a:rPr lang="en-US"/>
                        <a:t>52 </a:t>
                      </a:r>
                      <a:r>
                        <a:rPr lang="en-US"/>
                        <a:t>Seconds</a:t>
                      </a:r>
                      <a:r>
                        <a:rPr lang="en-US"/>
                        <a:t> </a:t>
                      </a:r>
                      <a:r>
                        <a:rPr lang="en-US"/>
                        <a:t>Per </a:t>
                      </a:r>
                      <a:r>
                        <a:rPr lang="en-US"/>
                        <a:t> </a:t>
                      </a:r>
                      <a:r>
                        <a:rPr lang="en-US"/>
                        <a:t>Epoch </a:t>
                      </a:r>
                      <a:endParaRPr/>
                    </a:p>
                  </a:txBody>
                  <a:tcPr marT="91425" marB="91425" marR="91425" marL="91425"/>
                </a:tc>
                <a:tc>
                  <a:txBody>
                    <a:bodyPr/>
                    <a:lstStyle/>
                    <a:p>
                      <a:pPr indent="0" lvl="0" marL="0" rtl="0" algn="l">
                        <a:spcBef>
                          <a:spcPts val="0"/>
                        </a:spcBef>
                        <a:spcAft>
                          <a:spcPts val="0"/>
                        </a:spcAft>
                        <a:buNone/>
                      </a:pPr>
                      <a:r>
                        <a:rPr lang="en-US"/>
                        <a:t>Four NVIDIA Tesla V100 GPUs</a:t>
                      </a:r>
                      <a:endParaRPr/>
                    </a:p>
                  </a:txBody>
                  <a:tcPr marT="91425" marB="91425" marR="91425" marL="91425"/>
                </a:tc>
                <a:tc>
                  <a:txBody>
                    <a:bodyPr/>
                    <a:lstStyle/>
                    <a:p>
                      <a:pPr indent="0" lvl="0" marL="0" rtl="0" algn="l">
                        <a:spcBef>
                          <a:spcPts val="0"/>
                        </a:spcBef>
                        <a:spcAft>
                          <a:spcPts val="0"/>
                        </a:spcAft>
                        <a:buNone/>
                      </a:pPr>
                      <a:r>
                        <a:rPr lang="en-US"/>
                        <a:t>64GB GPU Memory and 20,480 CUDA Cores</a:t>
                      </a:r>
                      <a:endParaRPr/>
                    </a:p>
                  </a:txBody>
                  <a:tcPr marT="91425" marB="91425" marR="91425" marL="91425"/>
                </a:tc>
              </a:tr>
              <a:tr h="558375">
                <a:tc>
                  <a:txBody>
                    <a:bodyPr/>
                    <a:lstStyle/>
                    <a:p>
                      <a:pPr indent="0" lvl="0" marL="0" rtl="0" algn="l">
                        <a:spcBef>
                          <a:spcPts val="0"/>
                        </a:spcBef>
                        <a:spcAft>
                          <a:spcPts val="0"/>
                        </a:spcAft>
                        <a:buNone/>
                      </a:pPr>
                      <a:r>
                        <a:rPr lang="en-US"/>
                        <a:t>p3.8xlarge</a:t>
                      </a:r>
                      <a:endParaRPr/>
                    </a:p>
                  </a:txBody>
                  <a:tcPr marT="91425" marB="91425" marR="91425" marL="91425"/>
                </a:tc>
                <a:tc>
                  <a:txBody>
                    <a:bodyPr/>
                    <a:lstStyle/>
                    <a:p>
                      <a:pPr indent="0" lvl="0" marL="0" rtl="0" algn="r">
                        <a:lnSpc>
                          <a:spcPct val="115000"/>
                        </a:lnSpc>
                        <a:spcBef>
                          <a:spcPts val="0"/>
                        </a:spcBef>
                        <a:spcAft>
                          <a:spcPts val="0"/>
                        </a:spcAft>
                        <a:buNone/>
                      </a:pPr>
                      <a:r>
                        <a:rPr lang="en-US"/>
                        <a:t>10</a:t>
                      </a:r>
                      <a:endParaRPr/>
                    </a:p>
                  </a:txBody>
                  <a:tcPr marT="91425" marB="91425" marR="91425" marL="91425"/>
                </a:tc>
                <a:tc>
                  <a:txBody>
                    <a:bodyPr/>
                    <a:lstStyle/>
                    <a:p>
                      <a:pPr indent="0" lvl="0" marL="0" rtl="0" algn="r">
                        <a:lnSpc>
                          <a:spcPct val="115000"/>
                        </a:lnSpc>
                        <a:spcBef>
                          <a:spcPts val="0"/>
                        </a:spcBef>
                        <a:spcAft>
                          <a:spcPts val="0"/>
                        </a:spcAft>
                        <a:buNone/>
                      </a:pPr>
                      <a:r>
                        <a:rPr lang="en-US"/>
                        <a:t>8.94</a:t>
                      </a:r>
                      <a:endParaRPr/>
                    </a:p>
                  </a:txBody>
                  <a:tcPr marT="91425" marB="91425" marR="91425" marL="91425"/>
                </a:tc>
                <a:tc>
                  <a:txBody>
                    <a:bodyPr/>
                    <a:lstStyle/>
                    <a:p>
                      <a:pPr indent="0" lvl="0" marL="0" rtl="0" algn="r">
                        <a:lnSpc>
                          <a:spcPct val="115000"/>
                        </a:lnSpc>
                        <a:spcBef>
                          <a:spcPts val="0"/>
                        </a:spcBef>
                        <a:spcAft>
                          <a:spcPts val="0"/>
                        </a:spcAft>
                        <a:buNone/>
                      </a:pPr>
                      <a:r>
                        <a:rPr lang="en-US"/>
                        <a:t>$12.24</a:t>
                      </a:r>
                      <a:endParaRPr/>
                    </a:p>
                  </a:txBody>
                  <a:tcPr marT="91425" marB="91425" marR="91425" marL="91425"/>
                </a:tc>
                <a:tc>
                  <a:txBody>
                    <a:bodyPr/>
                    <a:lstStyle/>
                    <a:p>
                      <a:pPr indent="0" lvl="0" marL="0" rtl="0" algn="l">
                        <a:spcBef>
                          <a:spcPts val="0"/>
                        </a:spcBef>
                        <a:spcAft>
                          <a:spcPts val="0"/>
                        </a:spcAft>
                        <a:buNone/>
                      </a:pPr>
                      <a:r>
                        <a:rPr lang="en-US"/>
                        <a:t>52 </a:t>
                      </a:r>
                      <a:r>
                        <a:rPr lang="en-US"/>
                        <a:t>Seconds</a:t>
                      </a:r>
                      <a:r>
                        <a:rPr lang="en-US"/>
                        <a:t> </a:t>
                      </a:r>
                      <a:r>
                        <a:rPr lang="en-US"/>
                        <a:t>Per </a:t>
                      </a:r>
                      <a:r>
                        <a:rPr lang="en-US"/>
                        <a:t> </a:t>
                      </a:r>
                      <a:r>
                        <a:rPr lang="en-US"/>
                        <a:t>Epoch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58375">
                <a:tc>
                  <a:txBody>
                    <a:bodyPr/>
                    <a:lstStyle/>
                    <a:p>
                      <a:pPr indent="0" lvl="0" marL="0" rtl="0" algn="l">
                        <a:spcBef>
                          <a:spcPts val="0"/>
                        </a:spcBef>
                        <a:spcAft>
                          <a:spcPts val="0"/>
                        </a:spcAft>
                        <a:buNone/>
                      </a:pPr>
                      <a:r>
                        <a:rPr lang="en-US"/>
                        <a:t>p2.8xlarge</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r">
                        <a:lnSpc>
                          <a:spcPct val="115000"/>
                        </a:lnSpc>
                        <a:spcBef>
                          <a:spcPts val="0"/>
                        </a:spcBef>
                        <a:spcAft>
                          <a:spcPts val="0"/>
                        </a:spcAft>
                        <a:buNone/>
                      </a:pPr>
                      <a:r>
                        <a:rPr lang="en-US"/>
                        <a:t>2.02</a:t>
                      </a:r>
                      <a:endParaRPr/>
                    </a:p>
                  </a:txBody>
                  <a:tcPr marT="91425" marB="91425" marR="91425" marL="91425"/>
                </a:tc>
                <a:tc>
                  <a:txBody>
                    <a:bodyPr/>
                    <a:lstStyle/>
                    <a:p>
                      <a:pPr indent="0" lvl="0" marL="0" rtl="0" algn="r">
                        <a:lnSpc>
                          <a:spcPct val="115000"/>
                        </a:lnSpc>
                        <a:spcBef>
                          <a:spcPts val="0"/>
                        </a:spcBef>
                        <a:spcAft>
                          <a:spcPts val="0"/>
                        </a:spcAft>
                        <a:buNone/>
                      </a:pPr>
                      <a:r>
                        <a:rPr lang="en-US"/>
                        <a:t>$7.20</a:t>
                      </a:r>
                      <a:endParaRPr/>
                    </a:p>
                  </a:txBody>
                  <a:tcPr marT="91425" marB="91425" marR="91425" marL="91425"/>
                </a:tc>
                <a:tc>
                  <a:txBody>
                    <a:bodyPr/>
                    <a:lstStyle/>
                    <a:p>
                      <a:pPr indent="0" lvl="0" marL="0" rtl="0" algn="l">
                        <a:spcBef>
                          <a:spcPts val="0"/>
                        </a:spcBef>
                        <a:spcAft>
                          <a:spcPts val="0"/>
                        </a:spcAft>
                        <a:buNone/>
                      </a:pPr>
                      <a:r>
                        <a:rPr lang="en-US"/>
                        <a:t>57 </a:t>
                      </a:r>
                      <a:r>
                        <a:rPr lang="en-US"/>
                        <a:t>Seconds</a:t>
                      </a:r>
                      <a:r>
                        <a:rPr lang="en-US"/>
                        <a:t> </a:t>
                      </a:r>
                      <a:r>
                        <a:rPr lang="en-US"/>
                        <a:t>Per </a:t>
                      </a:r>
                      <a:r>
                        <a:rPr lang="en-US"/>
                        <a:t> </a:t>
                      </a:r>
                      <a:r>
                        <a:rPr lang="en-US"/>
                        <a:t>Epoch </a:t>
                      </a:r>
                      <a:endParaRPr/>
                    </a:p>
                  </a:txBody>
                  <a:tcPr marT="91425" marB="91425" marR="91425" marL="91425"/>
                </a:tc>
                <a:tc>
                  <a:txBody>
                    <a:bodyPr/>
                    <a:lstStyle/>
                    <a:p>
                      <a:pPr indent="0" lvl="0" marL="0" rtl="0" algn="l">
                        <a:spcBef>
                          <a:spcPts val="0"/>
                        </a:spcBef>
                        <a:spcAft>
                          <a:spcPts val="0"/>
                        </a:spcAft>
                        <a:buNone/>
                      </a:pPr>
                      <a:r>
                        <a:rPr lang="en-US"/>
                        <a:t>Eight  NVIDIA GK210</a:t>
                      </a:r>
                      <a:endParaRPr/>
                    </a:p>
                  </a:txBody>
                  <a:tcPr marT="91425" marB="91425" marR="91425" marL="91425"/>
                </a:tc>
                <a:tc>
                  <a:txBody>
                    <a:bodyPr/>
                    <a:lstStyle/>
                    <a:p>
                      <a:pPr indent="0" lvl="0" marL="0" rtl="0" algn="l">
                        <a:spcBef>
                          <a:spcPts val="0"/>
                        </a:spcBef>
                        <a:spcAft>
                          <a:spcPts val="0"/>
                        </a:spcAft>
                        <a:buNone/>
                      </a:pPr>
                      <a:r>
                        <a:rPr lang="en-US"/>
                        <a:t>12GB GPU Memory and 2496 CUDA Cores</a:t>
                      </a:r>
                      <a:endParaRPr/>
                    </a:p>
                  </a:txBody>
                  <a:tcPr marT="91425" marB="91425" marR="91425" marL="91425"/>
                </a:tc>
              </a:tr>
              <a:tr h="558375">
                <a:tc>
                  <a:txBody>
                    <a:bodyPr/>
                    <a:lstStyle/>
                    <a:p>
                      <a:pPr indent="0" lvl="0" marL="0" rtl="0" algn="l">
                        <a:spcBef>
                          <a:spcPts val="0"/>
                        </a:spcBef>
                        <a:spcAft>
                          <a:spcPts val="0"/>
                        </a:spcAft>
                        <a:buNone/>
                      </a:pPr>
                      <a:r>
                        <a:rPr lang="en-US"/>
                        <a:t>p2.8xlarge</a:t>
                      </a:r>
                      <a:endParaRPr/>
                    </a:p>
                  </a:txBody>
                  <a:tcPr marT="91425" marB="91425" marR="91425" marL="91425"/>
                </a:tc>
                <a:tc>
                  <a:txBody>
                    <a:bodyPr/>
                    <a:lstStyle/>
                    <a:p>
                      <a:pPr indent="0" lvl="0" marL="0" rtl="0" algn="r">
                        <a:lnSpc>
                          <a:spcPct val="115000"/>
                        </a:lnSpc>
                        <a:spcBef>
                          <a:spcPts val="0"/>
                        </a:spcBef>
                        <a:spcAft>
                          <a:spcPts val="0"/>
                        </a:spcAft>
                        <a:buNone/>
                      </a:pPr>
                      <a:r>
                        <a:rPr lang="en-US"/>
                        <a:t>10</a:t>
                      </a:r>
                      <a:endParaRPr/>
                    </a:p>
                  </a:txBody>
                  <a:tcPr marT="91425" marB="91425" marR="91425" marL="91425"/>
                </a:tc>
                <a:tc>
                  <a:txBody>
                    <a:bodyPr/>
                    <a:lstStyle/>
                    <a:p>
                      <a:pPr indent="0" lvl="0" marL="0" rtl="0" algn="r">
                        <a:lnSpc>
                          <a:spcPct val="115000"/>
                        </a:lnSpc>
                        <a:spcBef>
                          <a:spcPts val="0"/>
                        </a:spcBef>
                        <a:spcAft>
                          <a:spcPts val="0"/>
                        </a:spcAft>
                        <a:buNone/>
                      </a:pPr>
                      <a:r>
                        <a:rPr lang="en-US"/>
                        <a:t>9.23</a:t>
                      </a:r>
                      <a:endParaRPr/>
                    </a:p>
                  </a:txBody>
                  <a:tcPr marT="91425" marB="91425" marR="91425" marL="91425"/>
                </a:tc>
                <a:tc>
                  <a:txBody>
                    <a:bodyPr/>
                    <a:lstStyle/>
                    <a:p>
                      <a:pPr indent="0" lvl="0" marL="0" rtl="0" algn="r">
                        <a:lnSpc>
                          <a:spcPct val="115000"/>
                        </a:lnSpc>
                        <a:spcBef>
                          <a:spcPts val="0"/>
                        </a:spcBef>
                        <a:spcAft>
                          <a:spcPts val="0"/>
                        </a:spcAft>
                        <a:buNone/>
                      </a:pPr>
                      <a:r>
                        <a:rPr lang="en-US"/>
                        <a:t>$7.20</a:t>
                      </a:r>
                      <a:endParaRPr/>
                    </a:p>
                  </a:txBody>
                  <a:tcPr marT="91425" marB="91425" marR="91425" marL="91425"/>
                </a:tc>
                <a:tc>
                  <a:txBody>
                    <a:bodyPr/>
                    <a:lstStyle/>
                    <a:p>
                      <a:pPr indent="0" lvl="0" marL="0" rtl="0" algn="l">
                        <a:spcBef>
                          <a:spcPts val="0"/>
                        </a:spcBef>
                        <a:spcAft>
                          <a:spcPts val="0"/>
                        </a:spcAft>
                        <a:buNone/>
                      </a:pPr>
                      <a:r>
                        <a:rPr lang="en-US"/>
                        <a:t>57 </a:t>
                      </a:r>
                      <a:r>
                        <a:rPr lang="en-US"/>
                        <a:t>Seconds</a:t>
                      </a:r>
                      <a:r>
                        <a:rPr lang="en-US"/>
                        <a:t> </a:t>
                      </a:r>
                      <a:r>
                        <a:rPr lang="en-US"/>
                        <a:t>Per </a:t>
                      </a:r>
                      <a:r>
                        <a:rPr lang="en-US"/>
                        <a:t> </a:t>
                      </a:r>
                      <a:r>
                        <a:rPr lang="en-US"/>
                        <a:t>Epoch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48" name="Google Shape;248;g7a6de6bb9d_1_8"/>
          <p:cNvSpPr txBox="1"/>
          <p:nvPr/>
        </p:nvSpPr>
        <p:spPr>
          <a:xfrm>
            <a:off x="765000" y="868250"/>
            <a:ext cx="9900000" cy="910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0C0C0C"/>
              </a:buClr>
              <a:buSzPts val="5000"/>
              <a:buFont typeface="Twentieth Century"/>
              <a:buNone/>
            </a:pPr>
            <a:r>
              <a:rPr lang="en-US" sz="5000">
                <a:solidFill>
                  <a:srgbClr val="0C0C0C"/>
                </a:solidFill>
                <a:latin typeface="Twentieth Century"/>
                <a:ea typeface="Twentieth Century"/>
                <a:cs typeface="Twentieth Century"/>
                <a:sym typeface="Twentieth Century"/>
              </a:rPr>
              <a:t>FUTURE FRAME PREDICTION ON AWS</a:t>
            </a:r>
            <a:endParaRPr b="1" sz="3600">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DATASET</a:t>
            </a:r>
            <a:endParaRPr/>
          </a:p>
        </p:txBody>
      </p:sp>
      <p:sp>
        <p:nvSpPr>
          <p:cNvPr id="108" name="Google Shape;108;p2"/>
          <p:cNvSpPr txBox="1"/>
          <p:nvPr>
            <p:ph idx="1" type="body"/>
          </p:nvPr>
        </p:nvSpPr>
        <p:spPr>
          <a:xfrm>
            <a:off x="1024128" y="1923146"/>
            <a:ext cx="9720073" cy="4349638"/>
          </a:xfrm>
          <a:prstGeom prst="rect">
            <a:avLst/>
          </a:prstGeom>
          <a:noFill/>
          <a:ln>
            <a:noFill/>
          </a:ln>
        </p:spPr>
        <p:txBody>
          <a:bodyPr anchorCtr="0" anchor="t" bIns="45700" lIns="45700" spcFirstLastPara="1" rIns="45700" wrap="square" tIns="45700">
            <a:normAutofit/>
          </a:bodyPr>
          <a:lstStyle/>
          <a:p>
            <a:pPr indent="-152400" lvl="0" marL="91440" rtl="0" algn="l">
              <a:lnSpc>
                <a:spcPct val="80000"/>
              </a:lnSpc>
              <a:spcBef>
                <a:spcPts val="0"/>
              </a:spcBef>
              <a:spcAft>
                <a:spcPts val="0"/>
              </a:spcAft>
              <a:buSzPts val="2400"/>
              <a:buFont typeface="Arial"/>
              <a:buChar char="•"/>
            </a:pPr>
            <a:r>
              <a:rPr lang="en-US" sz="2400"/>
              <a:t> Dataset provided by Michael Levin from Tufts University</a:t>
            </a:r>
            <a:endParaRPr/>
          </a:p>
          <a:p>
            <a:pPr indent="-152400" lvl="0" marL="91440" rtl="0" algn="l">
              <a:lnSpc>
                <a:spcPct val="80000"/>
              </a:lnSpc>
              <a:spcBef>
                <a:spcPts val="1400"/>
              </a:spcBef>
              <a:spcAft>
                <a:spcPts val="0"/>
              </a:spcAft>
              <a:buSzPts val="2400"/>
              <a:buFont typeface="Arial"/>
              <a:buChar char="•"/>
            </a:pPr>
            <a:r>
              <a:rPr lang="en-US" sz="2400"/>
              <a:t> 14,202 (1328 x 1048) cancer cell images totaling 21.3GB</a:t>
            </a:r>
            <a:endParaRPr/>
          </a:p>
          <a:p>
            <a:pPr indent="-152400" lvl="0" marL="91440" rtl="0" algn="l">
              <a:lnSpc>
                <a:spcPct val="80000"/>
              </a:lnSpc>
              <a:spcBef>
                <a:spcPts val="1400"/>
              </a:spcBef>
              <a:spcAft>
                <a:spcPts val="0"/>
              </a:spcAft>
              <a:buSzPts val="2400"/>
              <a:buFont typeface="Arial"/>
              <a:buChar char="•"/>
            </a:pPr>
            <a:r>
              <a:rPr lang="en-US" sz="2400"/>
              <a:t> Images were captured every 5 minutes over a 62-hour period</a:t>
            </a:r>
            <a:endParaRPr/>
          </a:p>
          <a:p>
            <a:pPr indent="-152400" lvl="0" marL="91440" rtl="0" algn="l">
              <a:lnSpc>
                <a:spcPct val="80000"/>
              </a:lnSpc>
              <a:spcBef>
                <a:spcPts val="1400"/>
              </a:spcBef>
              <a:spcAft>
                <a:spcPts val="0"/>
              </a:spcAft>
              <a:buSzPts val="2400"/>
              <a:buFont typeface="Arial"/>
              <a:buChar char="•"/>
            </a:pPr>
            <a:r>
              <a:rPr lang="en-US" sz="2400"/>
              <a:t> Divided into 6 different captures with each of them containing 3 different color channels (green, red, and colorless)</a:t>
            </a:r>
            <a:endParaRPr/>
          </a:p>
          <a:p>
            <a:pPr indent="-137159" lvl="1" marL="265176" rtl="0" algn="l">
              <a:lnSpc>
                <a:spcPct val="140000"/>
              </a:lnSpc>
              <a:spcBef>
                <a:spcPts val="400"/>
              </a:spcBef>
              <a:spcAft>
                <a:spcPts val="0"/>
              </a:spcAft>
              <a:buSzPts val="2000"/>
              <a:buFont typeface="Arial"/>
              <a:buChar char="•"/>
            </a:pPr>
            <a:r>
              <a:rPr lang="en-US" sz="2000"/>
              <a:t>The color channels are determined </a:t>
            </a:r>
            <a:endParaRPr/>
          </a:p>
          <a:p>
            <a:pPr indent="0" lvl="1" marL="128016" rtl="0" algn="l">
              <a:lnSpc>
                <a:spcPct val="80000"/>
              </a:lnSpc>
              <a:spcBef>
                <a:spcPts val="600"/>
              </a:spcBef>
              <a:spcAft>
                <a:spcPts val="0"/>
              </a:spcAft>
              <a:buSzPts val="2000"/>
              <a:buNone/>
            </a:pPr>
            <a:r>
              <a:rPr lang="en-US" sz="2000"/>
              <a:t>   </a:t>
            </a:r>
            <a:r>
              <a:rPr lang="en-US" sz="2000"/>
              <a:t>by the phase-dependent nature of </a:t>
            </a:r>
            <a:endParaRPr/>
          </a:p>
          <a:p>
            <a:pPr indent="0" lvl="1" marL="128016" rtl="0" algn="l">
              <a:lnSpc>
                <a:spcPct val="80000"/>
              </a:lnSpc>
              <a:spcBef>
                <a:spcPts val="600"/>
              </a:spcBef>
              <a:spcAft>
                <a:spcPts val="0"/>
              </a:spcAft>
              <a:buSzPts val="2000"/>
              <a:buNone/>
            </a:pPr>
            <a:r>
              <a:rPr lang="en-US" sz="2000"/>
              <a:t>  </a:t>
            </a:r>
            <a:r>
              <a:rPr lang="en-US" sz="2000"/>
              <a:t> replication licensing factors Cdt1 and Geminin.</a:t>
            </a:r>
            <a:endParaRPr/>
          </a:p>
          <a:p>
            <a:pPr indent="-137159" lvl="1" marL="265176" rtl="0" algn="l">
              <a:lnSpc>
                <a:spcPct val="80000"/>
              </a:lnSpc>
              <a:spcBef>
                <a:spcPts val="600"/>
              </a:spcBef>
              <a:spcAft>
                <a:spcPts val="0"/>
              </a:spcAft>
              <a:buSzPts val="2000"/>
              <a:buChar char="🢝"/>
            </a:pPr>
            <a:r>
              <a:rPr lang="en-US" sz="2000"/>
              <a:t>Also referenced as the</a:t>
            </a:r>
            <a:endParaRPr/>
          </a:p>
          <a:p>
            <a:pPr indent="0" lvl="1" marL="128016" rtl="0" algn="l">
              <a:lnSpc>
                <a:spcPct val="80000"/>
              </a:lnSpc>
              <a:spcBef>
                <a:spcPts val="600"/>
              </a:spcBef>
              <a:spcAft>
                <a:spcPts val="0"/>
              </a:spcAft>
              <a:buSzPts val="2000"/>
              <a:buNone/>
            </a:pPr>
            <a:r>
              <a:rPr lang="en-US" sz="2000"/>
              <a:t>   Fluorescent Ubiquitination-based </a:t>
            </a:r>
            <a:endParaRPr/>
          </a:p>
          <a:p>
            <a:pPr indent="0" lvl="1" marL="128016" rtl="0" algn="l">
              <a:lnSpc>
                <a:spcPct val="80000"/>
              </a:lnSpc>
              <a:spcBef>
                <a:spcPts val="600"/>
              </a:spcBef>
              <a:spcAft>
                <a:spcPts val="0"/>
              </a:spcAft>
              <a:buSzPts val="2000"/>
              <a:buNone/>
            </a:pPr>
            <a:r>
              <a:rPr lang="en-US" sz="2000"/>
              <a:t>   Cell Cycle Indicator (FUCCI)  </a:t>
            </a:r>
            <a:endParaRPr/>
          </a:p>
        </p:txBody>
      </p:sp>
      <p:pic>
        <p:nvPicPr>
          <p:cNvPr id="109" name="Google Shape;109;p2"/>
          <p:cNvPicPr preferRelativeResize="0"/>
          <p:nvPr/>
        </p:nvPicPr>
        <p:blipFill rotWithShape="1">
          <a:blip r:embed="rId3">
            <a:alphaModFix/>
          </a:blip>
          <a:srcRect b="0" l="0" r="0" t="0"/>
          <a:stretch/>
        </p:blipFill>
        <p:spPr>
          <a:xfrm>
            <a:off x="6151062" y="3710485"/>
            <a:ext cx="2693218" cy="2775527"/>
          </a:xfrm>
          <a:prstGeom prst="rect">
            <a:avLst/>
          </a:prstGeom>
          <a:noFill/>
          <a:ln>
            <a:noFill/>
          </a:ln>
        </p:spPr>
      </p:pic>
      <p:sp>
        <p:nvSpPr>
          <p:cNvPr id="110" name="Google Shape;110;p2"/>
          <p:cNvSpPr/>
          <p:nvPr/>
        </p:nvSpPr>
        <p:spPr>
          <a:xfrm>
            <a:off x="8808720" y="5958916"/>
            <a:ext cx="3246120" cy="62773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1100" u="none" cap="none" strike="noStrike">
                <a:solidFill>
                  <a:schemeClr val="dk1"/>
                </a:solidFill>
                <a:latin typeface="Calibri"/>
                <a:ea typeface="Calibri"/>
                <a:cs typeface="Calibri"/>
                <a:sym typeface="Calibri"/>
              </a:rPr>
              <a:t>https://www.thermofisher.com/us/en/home/life-science/cell-analysis/cell-viability-and-regulation/cell-cycle/live-cell-imaging-of-cell-cycle-and-division.html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PROJECT CHALLENGES</a:t>
            </a:r>
            <a:endParaRPr/>
          </a:p>
        </p:txBody>
      </p:sp>
      <p:sp>
        <p:nvSpPr>
          <p:cNvPr id="254" name="Google Shape;254;p1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Font typeface="Arial"/>
              <a:buChar char="•"/>
            </a:pPr>
            <a:r>
              <a:rPr lang="en-US"/>
              <a:t> Problem was vague, had no defined way to measure success or failure</a:t>
            </a:r>
            <a:endParaRPr/>
          </a:p>
          <a:p>
            <a:pPr indent="-139700" lvl="0" marL="91440" rtl="0" algn="l">
              <a:lnSpc>
                <a:spcPct val="90000"/>
              </a:lnSpc>
              <a:spcBef>
                <a:spcPts val="1400"/>
              </a:spcBef>
              <a:spcAft>
                <a:spcPts val="0"/>
              </a:spcAft>
              <a:buSzPts val="2200"/>
              <a:buFont typeface="Arial"/>
              <a:buChar char="•"/>
            </a:pPr>
            <a:r>
              <a:rPr lang="en-US"/>
              <a:t> Dataset was challenging as the red color channel was dominant over the green color channel</a:t>
            </a:r>
            <a:endParaRPr/>
          </a:p>
          <a:p>
            <a:pPr indent="-139700" lvl="0" marL="91440" rtl="0" algn="l">
              <a:lnSpc>
                <a:spcPct val="90000"/>
              </a:lnSpc>
              <a:spcBef>
                <a:spcPts val="1400"/>
              </a:spcBef>
              <a:spcAft>
                <a:spcPts val="0"/>
              </a:spcAft>
              <a:buSzPts val="2200"/>
              <a:buFont typeface="Arial"/>
              <a:buChar char="•"/>
            </a:pPr>
            <a:r>
              <a:rPr lang="en-US"/>
              <a:t> Dataset had periods of neither green or red color channels appearing</a:t>
            </a:r>
            <a:endParaRPr/>
          </a:p>
          <a:p>
            <a:pPr indent="-139700" lvl="0" marL="91440" rtl="0" algn="l">
              <a:lnSpc>
                <a:spcPct val="90000"/>
              </a:lnSpc>
              <a:spcBef>
                <a:spcPts val="1400"/>
              </a:spcBef>
              <a:spcAft>
                <a:spcPts val="0"/>
              </a:spcAft>
              <a:buSzPts val="2200"/>
              <a:buFont typeface="Arial"/>
              <a:buChar char="•"/>
            </a:pPr>
            <a:r>
              <a:rPr lang="en-US"/>
              <a:t> Lack of FUCCI changes occurring within the images</a:t>
            </a:r>
            <a:endParaRPr/>
          </a:p>
          <a:p>
            <a:pPr indent="-114300" lvl="0" marL="91440" rtl="0" algn="l">
              <a:lnSpc>
                <a:spcPct val="90000"/>
              </a:lnSpc>
              <a:spcBef>
                <a:spcPts val="1400"/>
              </a:spcBef>
              <a:spcAft>
                <a:spcPts val="0"/>
              </a:spcAft>
              <a:buSzPts val="1800"/>
              <a:buChar char="•"/>
            </a:pPr>
            <a:r>
              <a:rPr lang="en-US"/>
              <a:t> Using high-resolution images proved computationally infeasible (even with cloud computing)</a:t>
            </a:r>
            <a:endParaRPr/>
          </a:p>
          <a:p>
            <a:pPr indent="0" lvl="0" marL="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Font typeface="Arial"/>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1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FUTURE WORK</a:t>
            </a:r>
            <a:endParaRPr/>
          </a:p>
        </p:txBody>
      </p:sp>
      <p:sp>
        <p:nvSpPr>
          <p:cNvPr id="260" name="Google Shape;260;p17"/>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Font typeface="Arial"/>
              <a:buChar char="•"/>
            </a:pPr>
            <a:r>
              <a:rPr lang="en-US"/>
              <a:t> Continue trying to accurately mask cells within images</a:t>
            </a:r>
            <a:endParaRPr/>
          </a:p>
          <a:p>
            <a:pPr indent="-139700" lvl="0" marL="91440" rtl="0" algn="l">
              <a:lnSpc>
                <a:spcPct val="90000"/>
              </a:lnSpc>
              <a:spcBef>
                <a:spcPts val="1400"/>
              </a:spcBef>
              <a:spcAft>
                <a:spcPts val="0"/>
              </a:spcAft>
              <a:buSzPts val="2200"/>
              <a:buFont typeface="Arial"/>
              <a:buChar char="•"/>
            </a:pPr>
            <a:r>
              <a:rPr lang="en-US"/>
              <a:t> Try to predict more frames in the future</a:t>
            </a:r>
            <a:endParaRPr/>
          </a:p>
          <a:p>
            <a:pPr indent="-137159" lvl="1" marL="265176" rtl="0" algn="l">
              <a:lnSpc>
                <a:spcPct val="90000"/>
              </a:lnSpc>
              <a:spcBef>
                <a:spcPts val="1400"/>
              </a:spcBef>
              <a:spcAft>
                <a:spcPts val="0"/>
              </a:spcAft>
              <a:buSzPts val="1800"/>
              <a:buChar char="•"/>
            </a:pPr>
            <a:r>
              <a:rPr lang="en-US"/>
              <a:t>Using more capable computing resources</a:t>
            </a:r>
            <a:endParaRPr/>
          </a:p>
          <a:p>
            <a:pPr indent="-139700" lvl="0" marL="91440" rtl="0" algn="l">
              <a:lnSpc>
                <a:spcPct val="90000"/>
              </a:lnSpc>
              <a:spcBef>
                <a:spcPts val="1400"/>
              </a:spcBef>
              <a:spcAft>
                <a:spcPts val="0"/>
              </a:spcAft>
              <a:buSzPts val="2200"/>
              <a:buFont typeface="Arial"/>
              <a:buChar char="•"/>
            </a:pPr>
            <a:r>
              <a:rPr lang="en-US"/>
              <a:t> Explore other options in addition to Neural Networks</a:t>
            </a:r>
            <a:endParaRPr/>
          </a:p>
          <a:p>
            <a:pPr indent="-137159" lvl="1" marL="265176" rtl="0" algn="l">
              <a:lnSpc>
                <a:spcPct val="90000"/>
              </a:lnSpc>
              <a:spcBef>
                <a:spcPts val="400"/>
              </a:spcBef>
              <a:spcAft>
                <a:spcPts val="0"/>
              </a:spcAft>
              <a:buSzPts val="1800"/>
              <a:buFont typeface="Arial"/>
              <a:buChar char="•"/>
            </a:pPr>
            <a:r>
              <a:rPr lang="en-US"/>
              <a:t>Trackpy - Trackpy is a package for finding blob-like features in video, tracking them through time, and analyzing their trajectories. It implements and extends the widely-used Crocker–Grier algorithm in Python.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4" name="Shape 114"/>
        <p:cNvGrpSpPr/>
        <p:nvPr/>
      </p:nvGrpSpPr>
      <p:grpSpPr>
        <a:xfrm>
          <a:off x="0" y="0"/>
          <a:ext cx="0" cy="0"/>
          <a:chOff x="0" y="0"/>
          <a:chExt cx="0" cy="0"/>
        </a:xfrm>
      </p:grpSpPr>
      <p:sp>
        <p:nvSpPr>
          <p:cNvPr id="115" name="Google Shape;115;p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EXAMPLE IMAGES</a:t>
            </a:r>
            <a:endParaRPr/>
          </a:p>
        </p:txBody>
      </p:sp>
      <p:pic>
        <p:nvPicPr>
          <p:cNvPr id="116" name="Google Shape;116;p3"/>
          <p:cNvPicPr preferRelativeResize="0"/>
          <p:nvPr/>
        </p:nvPicPr>
        <p:blipFill rotWithShape="1">
          <a:blip r:embed="rId3">
            <a:alphaModFix/>
          </a:blip>
          <a:srcRect b="0" l="0" r="0" t="0"/>
          <a:stretch/>
        </p:blipFill>
        <p:spPr>
          <a:xfrm>
            <a:off x="365104" y="2693548"/>
            <a:ext cx="3706632" cy="2908676"/>
          </a:xfrm>
          <a:prstGeom prst="rect">
            <a:avLst/>
          </a:prstGeom>
          <a:noFill/>
          <a:ln cap="flat" cmpd="sng" w="9525">
            <a:solidFill>
              <a:schemeClr val="dk1"/>
            </a:solidFill>
            <a:prstDash val="solid"/>
            <a:round/>
            <a:headEnd len="sm" w="sm" type="none"/>
            <a:tailEnd len="sm" w="sm" type="none"/>
          </a:ln>
        </p:spPr>
      </p:pic>
      <p:pic>
        <p:nvPicPr>
          <p:cNvPr id="117" name="Google Shape;117;p3"/>
          <p:cNvPicPr preferRelativeResize="0"/>
          <p:nvPr/>
        </p:nvPicPr>
        <p:blipFill rotWithShape="1">
          <a:blip r:embed="rId4">
            <a:alphaModFix/>
          </a:blip>
          <a:srcRect b="0" l="0" r="0" t="0"/>
          <a:stretch/>
        </p:blipFill>
        <p:spPr>
          <a:xfrm>
            <a:off x="4343886" y="2719882"/>
            <a:ext cx="3684666" cy="2908676"/>
          </a:xfrm>
          <a:prstGeom prst="rect">
            <a:avLst/>
          </a:prstGeom>
          <a:noFill/>
          <a:ln cap="flat" cmpd="sng" w="9525">
            <a:solidFill>
              <a:schemeClr val="dk1"/>
            </a:solidFill>
            <a:prstDash val="solid"/>
            <a:round/>
            <a:headEnd len="sm" w="sm" type="none"/>
            <a:tailEnd len="sm" w="sm" type="none"/>
          </a:ln>
        </p:spPr>
      </p:pic>
      <p:pic>
        <p:nvPicPr>
          <p:cNvPr id="118" name="Google Shape;118;p3"/>
          <p:cNvPicPr preferRelativeResize="0"/>
          <p:nvPr/>
        </p:nvPicPr>
        <p:blipFill rotWithShape="1">
          <a:blip r:embed="rId5">
            <a:alphaModFix/>
          </a:blip>
          <a:srcRect b="0" l="0" r="0" t="0"/>
          <a:stretch/>
        </p:blipFill>
        <p:spPr>
          <a:xfrm>
            <a:off x="8291703" y="2727960"/>
            <a:ext cx="3681932" cy="2908675"/>
          </a:xfrm>
          <a:prstGeom prst="rect">
            <a:avLst/>
          </a:prstGeom>
          <a:noFill/>
          <a:ln cap="flat" cmpd="sng" w="9525">
            <a:solidFill>
              <a:schemeClr val="dk1"/>
            </a:solidFill>
            <a:prstDash val="solid"/>
            <a:round/>
            <a:headEnd len="sm" w="sm" type="none"/>
            <a:tailEnd len="sm" w="sm" type="none"/>
          </a:ln>
        </p:spPr>
      </p:pic>
      <p:sp>
        <p:nvSpPr>
          <p:cNvPr id="119" name="Google Shape;119;p3"/>
          <p:cNvSpPr txBox="1"/>
          <p:nvPr/>
        </p:nvSpPr>
        <p:spPr>
          <a:xfrm>
            <a:off x="1151461" y="2179320"/>
            <a:ext cx="21339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wentieth Century"/>
                <a:ea typeface="Twentieth Century"/>
                <a:cs typeface="Twentieth Century"/>
                <a:sym typeface="Twentieth Century"/>
              </a:rPr>
              <a:t>Green Color Channel</a:t>
            </a:r>
            <a:endParaRPr/>
          </a:p>
        </p:txBody>
      </p:sp>
      <p:sp>
        <p:nvSpPr>
          <p:cNvPr id="120" name="Google Shape;120;p3"/>
          <p:cNvSpPr txBox="1"/>
          <p:nvPr/>
        </p:nvSpPr>
        <p:spPr>
          <a:xfrm>
            <a:off x="5161600" y="2179320"/>
            <a:ext cx="1897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Red Color Channel</a:t>
            </a:r>
            <a:endParaRPr/>
          </a:p>
        </p:txBody>
      </p:sp>
      <p:sp>
        <p:nvSpPr>
          <p:cNvPr id="121" name="Google Shape;121;p3"/>
          <p:cNvSpPr txBox="1"/>
          <p:nvPr/>
        </p:nvSpPr>
        <p:spPr>
          <a:xfrm>
            <a:off x="9570656" y="2179320"/>
            <a:ext cx="11240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Plain Light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PROBLEM</a:t>
            </a:r>
            <a:endParaRPr/>
          </a:p>
        </p:txBody>
      </p:sp>
      <p:sp>
        <p:nvSpPr>
          <p:cNvPr id="127" name="Google Shape;127;p4"/>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0" rtl="0" algn="ctr">
              <a:lnSpc>
                <a:spcPct val="90000"/>
              </a:lnSpc>
              <a:spcBef>
                <a:spcPts val="0"/>
              </a:spcBef>
              <a:spcAft>
                <a:spcPts val="0"/>
              </a:spcAft>
              <a:buSzPts val="4000"/>
              <a:buNone/>
            </a:pPr>
            <a:r>
              <a:rPr lang="en-US" sz="4000"/>
              <a:t>Develop an algorithm that can predict when a cancer cell’s Fluorescent Ubiquitination-based Cell Cycle Indicator (FUCCI) will change.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g7a6d9dc25c_1_0"/>
          <p:cNvSpPr txBox="1"/>
          <p:nvPr>
            <p:ph type="title"/>
          </p:nvPr>
        </p:nvSpPr>
        <p:spPr>
          <a:xfrm>
            <a:off x="1024128" y="585216"/>
            <a:ext cx="972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Example FUCCI Change </a:t>
            </a:r>
            <a:r>
              <a:rPr lang="en-US" sz="3600"/>
              <a:t>(blended image)</a:t>
            </a:r>
            <a:endParaRPr sz="3600"/>
          </a:p>
        </p:txBody>
      </p:sp>
      <p:pic>
        <p:nvPicPr>
          <p:cNvPr id="134" name="Google Shape;134;g7a6d9dc25c_1_0"/>
          <p:cNvPicPr preferRelativeResize="0"/>
          <p:nvPr/>
        </p:nvPicPr>
        <p:blipFill>
          <a:blip r:embed="rId3">
            <a:alphaModFix/>
          </a:blip>
          <a:stretch>
            <a:fillRect/>
          </a:stretch>
        </p:blipFill>
        <p:spPr>
          <a:xfrm>
            <a:off x="1866938" y="1877501"/>
            <a:ext cx="8458125" cy="485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APPROACH</a:t>
            </a:r>
            <a:endParaRPr/>
          </a:p>
        </p:txBody>
      </p:sp>
      <p:sp>
        <p:nvSpPr>
          <p:cNvPr id="140" name="Google Shape;140;p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457200" lvl="0" marL="457200" rtl="0" algn="l">
              <a:lnSpc>
                <a:spcPct val="90000"/>
              </a:lnSpc>
              <a:spcBef>
                <a:spcPts val="0"/>
              </a:spcBef>
              <a:spcAft>
                <a:spcPts val="0"/>
              </a:spcAft>
              <a:buSzPts val="2200"/>
              <a:buFont typeface="Twentieth Century"/>
              <a:buAutoNum type="arabicPeriod"/>
            </a:pPr>
            <a:r>
              <a:rPr lang="en-US"/>
              <a:t>Identify the cells within an image using object detection and apply a mask to the original images.</a:t>
            </a:r>
            <a:endParaRPr/>
          </a:p>
          <a:p>
            <a:pPr indent="-457200" lvl="0" marL="457200" rtl="0" algn="l">
              <a:lnSpc>
                <a:spcPct val="90000"/>
              </a:lnSpc>
              <a:spcBef>
                <a:spcPts val="1400"/>
              </a:spcBef>
              <a:spcAft>
                <a:spcPts val="0"/>
              </a:spcAft>
              <a:buSzPts val="2200"/>
              <a:buFont typeface="Twentieth Century"/>
              <a:buAutoNum type="arabicPeriod"/>
            </a:pPr>
            <a:r>
              <a:rPr lang="en-US"/>
              <a:t>Combine the green color channel masked images and the red color channel masked images together to create a combined image.</a:t>
            </a:r>
            <a:endParaRPr/>
          </a:p>
          <a:p>
            <a:pPr indent="-457200" lvl="1" marL="630936" rtl="0" algn="l">
              <a:lnSpc>
                <a:spcPct val="90000"/>
              </a:lnSpc>
              <a:spcBef>
                <a:spcPts val="400"/>
              </a:spcBef>
              <a:spcAft>
                <a:spcPts val="0"/>
              </a:spcAft>
              <a:buSzPts val="1800"/>
              <a:buChar char="🢝"/>
            </a:pPr>
            <a:r>
              <a:rPr lang="en-US"/>
              <a:t>There was some debate on whether we should use the original images to train the LSTM, however, it was significantly easier for us to visualize what was happening between images when the green channel and red channel images were combined and labeled appropriately</a:t>
            </a:r>
            <a:endParaRPr/>
          </a:p>
          <a:p>
            <a:pPr indent="-457200" lvl="0" marL="457200" rtl="0" algn="l">
              <a:lnSpc>
                <a:spcPct val="90000"/>
              </a:lnSpc>
              <a:spcBef>
                <a:spcPts val="1600"/>
              </a:spcBef>
              <a:spcAft>
                <a:spcPts val="0"/>
              </a:spcAft>
              <a:buSzPts val="2200"/>
              <a:buFont typeface="Twentieth Century"/>
              <a:buAutoNum type="arabicPeriod"/>
            </a:pPr>
            <a:r>
              <a:rPr lang="en-US"/>
              <a:t>Use a LSTM RNN on the combined images to analyze the movement and relationships between the cells and attempt to predict future frames</a:t>
            </a:r>
            <a:endParaRPr/>
          </a:p>
          <a:p>
            <a:pPr indent="-457200" lvl="1" marL="630936" rtl="0" algn="l">
              <a:lnSpc>
                <a:spcPct val="90000"/>
              </a:lnSpc>
              <a:spcBef>
                <a:spcPts val="400"/>
              </a:spcBef>
              <a:spcAft>
                <a:spcPts val="0"/>
              </a:spcAft>
              <a:buSzPts val="1800"/>
              <a:buFont typeface="Arial"/>
              <a:buChar char="•"/>
            </a:pPr>
            <a:r>
              <a:rPr lang="en-US"/>
              <a:t>By predicting future frames we hoped to be able to see if the predicted frames would contain changes to the Fluorescent Ubiquitination-based Cell Cycle Indicator (FUCCI), in another words would the LSTM RNN be able to capture the conditions necessary for a change to occur.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CELL OBJECT DETECTION</a:t>
            </a:r>
            <a:endParaRPr/>
          </a:p>
        </p:txBody>
      </p:sp>
      <p:sp>
        <p:nvSpPr>
          <p:cNvPr id="146" name="Google Shape;146;p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Font typeface="Arial"/>
              <a:buChar char="•"/>
            </a:pPr>
            <a:r>
              <a:rPr lang="en-US"/>
              <a:t> Decided to use Detectron2 for object detection and masking</a:t>
            </a:r>
            <a:endParaRPr/>
          </a:p>
          <a:p>
            <a:pPr indent="-137159" lvl="1" marL="265176" rtl="0" algn="l">
              <a:lnSpc>
                <a:spcPct val="90000"/>
              </a:lnSpc>
              <a:spcBef>
                <a:spcPts val="400"/>
              </a:spcBef>
              <a:spcAft>
                <a:spcPts val="0"/>
              </a:spcAft>
              <a:buSzPts val="1800"/>
              <a:buFont typeface="Arial"/>
              <a:buChar char="•"/>
            </a:pPr>
            <a:r>
              <a:rPr lang="en-US"/>
              <a:t>Just released in Oct. 2019</a:t>
            </a:r>
            <a:endParaRPr/>
          </a:p>
          <a:p>
            <a:pPr indent="-137159" lvl="1" marL="265176" rtl="0" algn="l">
              <a:lnSpc>
                <a:spcPct val="90000"/>
              </a:lnSpc>
              <a:spcBef>
                <a:spcPts val="600"/>
              </a:spcBef>
              <a:spcAft>
                <a:spcPts val="0"/>
              </a:spcAft>
              <a:buSzPts val="1800"/>
              <a:buFont typeface="Arial"/>
              <a:buChar char="•"/>
            </a:pPr>
            <a:r>
              <a:rPr lang="en-US"/>
              <a:t>Detectron2 is Facebook AI Research's next generation software system that implements state-of-the-art object detection algorithms. It is a ground-up rewrite of the previous version, </a:t>
            </a:r>
            <a:r>
              <a:rPr lang="en-US" u="sng">
                <a:solidFill>
                  <a:schemeClr val="hlink"/>
                </a:solidFill>
                <a:hlinkClick r:id="rId3"/>
              </a:rPr>
              <a:t>Detectron</a:t>
            </a:r>
            <a:r>
              <a:rPr lang="en-US"/>
              <a:t>, and it originates from </a:t>
            </a:r>
            <a:r>
              <a:rPr lang="en-US" u="sng">
                <a:solidFill>
                  <a:schemeClr val="hlink"/>
                </a:solidFill>
                <a:hlinkClick r:id="rId4"/>
              </a:rPr>
              <a:t>maskrcnn-benchmark</a:t>
            </a:r>
            <a:r>
              <a:rPr lang="en-US"/>
              <a:t>. </a:t>
            </a:r>
            <a:r>
              <a:rPr lang="en-US" sz="700"/>
              <a:t>https://medium.com/analytics-vidhya/detectron2-by-facebook-ai-research-is-here-b666987ad8b8</a:t>
            </a:r>
            <a:endParaRPr/>
          </a:p>
          <a:p>
            <a:pPr indent="-139700" lvl="0" marL="91440" rtl="0" algn="l">
              <a:lnSpc>
                <a:spcPct val="90000"/>
              </a:lnSpc>
              <a:spcBef>
                <a:spcPts val="1600"/>
              </a:spcBef>
              <a:spcAft>
                <a:spcPts val="0"/>
              </a:spcAft>
              <a:buSzPts val="2200"/>
              <a:buFont typeface="Arial"/>
              <a:buChar char="•"/>
            </a:pPr>
            <a:r>
              <a:rPr lang="en-US"/>
              <a:t> Requires Dataset along with COCO Annotations</a:t>
            </a:r>
            <a:endParaRPr/>
          </a:p>
          <a:p>
            <a:pPr indent="0" lvl="0" marL="91440" rtl="0" algn="l">
              <a:lnSpc>
                <a:spcPct val="90000"/>
              </a:lnSpc>
              <a:spcBef>
                <a:spcPts val="1400"/>
              </a:spcBef>
              <a:spcAft>
                <a:spcPts val="0"/>
              </a:spcAft>
              <a:buSzPts val="2200"/>
              <a:buFont typeface="Arial"/>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ANNOTATING IMAGES</a:t>
            </a:r>
            <a:endParaRPr/>
          </a:p>
        </p:txBody>
      </p:sp>
      <p:sp>
        <p:nvSpPr>
          <p:cNvPr id="152" name="Google Shape;152;p7"/>
          <p:cNvSpPr txBox="1"/>
          <p:nvPr>
            <p:ph idx="1" type="body"/>
          </p:nvPr>
        </p:nvSpPr>
        <p:spPr>
          <a:xfrm>
            <a:off x="1024128" y="2017552"/>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Font typeface="Arial"/>
              <a:buChar char="•"/>
            </a:pPr>
            <a:r>
              <a:rPr lang="en-US"/>
              <a:t> Wrote program in Python to create annotations</a:t>
            </a:r>
            <a:endParaRPr/>
          </a:p>
          <a:p>
            <a:pPr indent="-137159" lvl="1" marL="265176" rtl="0" algn="l">
              <a:lnSpc>
                <a:spcPct val="90000"/>
              </a:lnSpc>
              <a:spcBef>
                <a:spcPts val="400"/>
              </a:spcBef>
              <a:spcAft>
                <a:spcPts val="0"/>
              </a:spcAft>
              <a:buSzPts val="1800"/>
              <a:buFont typeface="Arial"/>
              <a:buChar char="•"/>
            </a:pPr>
            <a:r>
              <a:rPr lang="en-US"/>
              <a:t>Packages: Pillow (PIL), Scikit-image</a:t>
            </a:r>
            <a:endParaRPr/>
          </a:p>
          <a:p>
            <a:pPr indent="-139700" lvl="0" marL="91440" rtl="0" algn="l">
              <a:lnSpc>
                <a:spcPct val="90000"/>
              </a:lnSpc>
              <a:spcBef>
                <a:spcPts val="1600"/>
              </a:spcBef>
              <a:spcAft>
                <a:spcPts val="0"/>
              </a:spcAft>
              <a:buSzPts val="2200"/>
              <a:buFont typeface="Arial"/>
              <a:buChar char="•"/>
            </a:pPr>
            <a:r>
              <a:rPr lang="en-US"/>
              <a:t>Program Steps</a:t>
            </a:r>
            <a:endParaRPr/>
          </a:p>
          <a:p>
            <a:pPr indent="-342900" lvl="1" marL="470916" rtl="0" algn="l">
              <a:lnSpc>
                <a:spcPct val="90000"/>
              </a:lnSpc>
              <a:spcBef>
                <a:spcPts val="400"/>
              </a:spcBef>
              <a:spcAft>
                <a:spcPts val="0"/>
              </a:spcAft>
              <a:buSzPts val="1800"/>
              <a:buFont typeface="Twentieth Century"/>
              <a:buAutoNum type="arabicPeriod"/>
            </a:pPr>
            <a:r>
              <a:rPr lang="en-US"/>
              <a:t>Smooth Image using bilateralFilter and medianBlur</a:t>
            </a:r>
            <a:endParaRPr/>
          </a:p>
          <a:p>
            <a:pPr indent="-342900" lvl="1" marL="470916" rtl="0" algn="l">
              <a:lnSpc>
                <a:spcPct val="90000"/>
              </a:lnSpc>
              <a:spcBef>
                <a:spcPts val="600"/>
              </a:spcBef>
              <a:spcAft>
                <a:spcPts val="0"/>
              </a:spcAft>
              <a:buSzPts val="1800"/>
              <a:buFont typeface="Twentieth Century"/>
              <a:buAutoNum type="arabicPeriod"/>
            </a:pPr>
            <a:r>
              <a:rPr lang="en-US"/>
              <a:t>Change Image to Black and White using threshold</a:t>
            </a:r>
            <a:endParaRPr/>
          </a:p>
          <a:p>
            <a:pPr indent="-342900" lvl="1" marL="470916" rtl="0" algn="l">
              <a:lnSpc>
                <a:spcPct val="90000"/>
              </a:lnSpc>
              <a:spcBef>
                <a:spcPts val="600"/>
              </a:spcBef>
              <a:spcAft>
                <a:spcPts val="0"/>
              </a:spcAft>
              <a:buSzPts val="1800"/>
              <a:buFont typeface="Twentieth Century"/>
              <a:buAutoNum type="arabicPeriod"/>
            </a:pPr>
            <a:r>
              <a:rPr lang="en-US"/>
              <a:t>Label images using label (captures information such as boxes, and pixels belonging to instances)</a:t>
            </a:r>
            <a:endParaRPr/>
          </a:p>
          <a:p>
            <a:pPr indent="0" lvl="1" marL="128016" rtl="0" algn="l">
              <a:lnSpc>
                <a:spcPct val="90000"/>
              </a:lnSpc>
              <a:spcBef>
                <a:spcPts val="600"/>
              </a:spcBef>
              <a:spcAft>
                <a:spcPts val="0"/>
              </a:spcAft>
              <a:buSzPts val="1800"/>
              <a:buNone/>
            </a:pPr>
            <a:r>
              <a:t/>
            </a:r>
            <a:endParaRPr/>
          </a:p>
          <a:p>
            <a:pPr indent="-228600" lvl="1" marL="470916" rtl="0" algn="l">
              <a:lnSpc>
                <a:spcPct val="90000"/>
              </a:lnSpc>
              <a:spcBef>
                <a:spcPts val="600"/>
              </a:spcBef>
              <a:spcAft>
                <a:spcPts val="0"/>
              </a:spcAft>
              <a:buSzPts val="1800"/>
              <a:buFont typeface="Twentieth Century"/>
              <a:buNone/>
            </a:pPr>
            <a:r>
              <a:t/>
            </a:r>
            <a:endParaRPr/>
          </a:p>
          <a:p>
            <a:pPr indent="-228600" lvl="1" marL="470916" rtl="0" algn="l">
              <a:lnSpc>
                <a:spcPct val="90000"/>
              </a:lnSpc>
              <a:spcBef>
                <a:spcPts val="600"/>
              </a:spcBef>
              <a:spcAft>
                <a:spcPts val="0"/>
              </a:spcAft>
              <a:buSzPts val="1800"/>
              <a:buFont typeface="Twentieth Century"/>
              <a:buNone/>
            </a:pPr>
            <a:r>
              <a:t/>
            </a:r>
            <a:endParaRPr/>
          </a:p>
          <a:p>
            <a:pPr indent="-228600" lvl="1" marL="470916" rtl="0" algn="l">
              <a:lnSpc>
                <a:spcPct val="90000"/>
              </a:lnSpc>
              <a:spcBef>
                <a:spcPts val="600"/>
              </a:spcBef>
              <a:spcAft>
                <a:spcPts val="0"/>
              </a:spcAft>
              <a:buSzPts val="1800"/>
              <a:buFont typeface="Twentieth Century"/>
              <a:buNone/>
            </a:pPr>
            <a:r>
              <a:t/>
            </a:r>
            <a:endParaRPr/>
          </a:p>
        </p:txBody>
      </p:sp>
      <p:pic>
        <p:nvPicPr>
          <p:cNvPr id="153" name="Google Shape;153;p7"/>
          <p:cNvPicPr preferRelativeResize="0"/>
          <p:nvPr/>
        </p:nvPicPr>
        <p:blipFill rotWithShape="1">
          <a:blip r:embed="rId3">
            <a:alphaModFix/>
          </a:blip>
          <a:srcRect b="0" l="0" r="0" t="0"/>
          <a:stretch/>
        </p:blipFill>
        <p:spPr>
          <a:xfrm>
            <a:off x="1191237" y="4449584"/>
            <a:ext cx="2589273" cy="2039300"/>
          </a:xfrm>
          <a:prstGeom prst="rect">
            <a:avLst/>
          </a:prstGeom>
          <a:noFill/>
          <a:ln>
            <a:noFill/>
          </a:ln>
        </p:spPr>
      </p:pic>
      <p:pic>
        <p:nvPicPr>
          <p:cNvPr id="154" name="Google Shape;154;p7"/>
          <p:cNvPicPr preferRelativeResize="0"/>
          <p:nvPr/>
        </p:nvPicPr>
        <p:blipFill rotWithShape="1">
          <a:blip r:embed="rId4">
            <a:alphaModFix/>
          </a:blip>
          <a:srcRect b="0" l="0" r="0" t="0"/>
          <a:stretch/>
        </p:blipFill>
        <p:spPr>
          <a:xfrm>
            <a:off x="4110621" y="4449584"/>
            <a:ext cx="2589273" cy="2054628"/>
          </a:xfrm>
          <a:prstGeom prst="rect">
            <a:avLst/>
          </a:prstGeom>
          <a:noFill/>
          <a:ln>
            <a:noFill/>
          </a:ln>
        </p:spPr>
      </p:pic>
      <p:pic>
        <p:nvPicPr>
          <p:cNvPr id="155" name="Google Shape;155;p7"/>
          <p:cNvPicPr preferRelativeResize="0"/>
          <p:nvPr/>
        </p:nvPicPr>
        <p:blipFill rotWithShape="1">
          <a:blip r:embed="rId5">
            <a:alphaModFix/>
          </a:blip>
          <a:srcRect b="0" l="0" r="0" t="0"/>
          <a:stretch/>
        </p:blipFill>
        <p:spPr>
          <a:xfrm>
            <a:off x="7030005" y="4449584"/>
            <a:ext cx="2589273" cy="20484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8"/>
          <p:cNvSpPr txBox="1"/>
          <p:nvPr>
            <p:ph type="title"/>
          </p:nvPr>
        </p:nvSpPr>
        <p:spPr>
          <a:xfrm>
            <a:off x="1024127" y="585216"/>
            <a:ext cx="10888239"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VISUALIZATION OF ANNOTATIONS</a:t>
            </a:r>
            <a:endParaRPr/>
          </a:p>
        </p:txBody>
      </p:sp>
      <p:pic>
        <p:nvPicPr>
          <p:cNvPr id="161" name="Google Shape;161;p8"/>
          <p:cNvPicPr preferRelativeResize="0"/>
          <p:nvPr/>
        </p:nvPicPr>
        <p:blipFill rotWithShape="1">
          <a:blip r:embed="rId3">
            <a:alphaModFix/>
          </a:blip>
          <a:srcRect b="0" l="0" r="0" t="0"/>
          <a:stretch/>
        </p:blipFill>
        <p:spPr>
          <a:xfrm>
            <a:off x="1001108" y="1711886"/>
            <a:ext cx="9275384" cy="48997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2019-11-22T03:43:23Z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